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7"/>
  </p:sldMasterIdLst>
  <p:notesMasterIdLst>
    <p:notesMasterId r:id="rId45"/>
  </p:notesMasterIdLst>
  <p:sldIdLst>
    <p:sldId id="324" r:id="rId8"/>
    <p:sldId id="2595" r:id="rId9"/>
    <p:sldId id="295" r:id="rId10"/>
    <p:sldId id="296" r:id="rId11"/>
    <p:sldId id="11063" r:id="rId12"/>
    <p:sldId id="1581" r:id="rId13"/>
    <p:sldId id="1642" r:id="rId14"/>
    <p:sldId id="1641" r:id="rId15"/>
    <p:sldId id="1646" r:id="rId16"/>
    <p:sldId id="1644" r:id="rId17"/>
    <p:sldId id="11057" r:id="rId18"/>
    <p:sldId id="11059" r:id="rId19"/>
    <p:sldId id="1928" r:id="rId20"/>
    <p:sldId id="1929" r:id="rId21"/>
    <p:sldId id="2233" r:id="rId22"/>
    <p:sldId id="279" r:id="rId23"/>
    <p:sldId id="2231" r:id="rId24"/>
    <p:sldId id="2232" r:id="rId25"/>
    <p:sldId id="2230" r:id="rId26"/>
    <p:sldId id="2229" r:id="rId27"/>
    <p:sldId id="1915" r:id="rId28"/>
    <p:sldId id="283" r:id="rId29"/>
    <p:sldId id="278" r:id="rId30"/>
    <p:sldId id="1936" r:id="rId31"/>
    <p:sldId id="318" r:id="rId32"/>
    <p:sldId id="319" r:id="rId33"/>
    <p:sldId id="320" r:id="rId34"/>
    <p:sldId id="321" r:id="rId35"/>
    <p:sldId id="322" r:id="rId36"/>
    <p:sldId id="323" r:id="rId37"/>
    <p:sldId id="325" r:id="rId38"/>
    <p:sldId id="326" r:id="rId39"/>
    <p:sldId id="327" r:id="rId40"/>
    <p:sldId id="328" r:id="rId41"/>
    <p:sldId id="330" r:id="rId42"/>
    <p:sldId id="329" r:id="rId43"/>
    <p:sldId id="300" r:id="rId4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Liu" initials="JL" lastIdx="1" clrIdx="0">
    <p:extLst>
      <p:ext uri="{19B8F6BF-5375-455C-9EA6-DF929625EA0E}">
        <p15:presenceInfo xmlns:p15="http://schemas.microsoft.com/office/powerpoint/2012/main" userId="2ef669a1-876f-4d55-a460-959b800bfcc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25535B-891A-455D-8D6D-B5A1339A2F0A}" v="5" dt="2020-11-26T06:53:03.9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42" autoAdjust="0"/>
  </p:normalViewPr>
  <p:slideViewPr>
    <p:cSldViewPr snapToGrid="0">
      <p:cViewPr varScale="1">
        <p:scale>
          <a:sx n="47" d="100"/>
          <a:sy n="47" d="100"/>
        </p:scale>
        <p:origin x="138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viewProps" Target="viewProps.xml"/><Relationship Id="rId8" Type="http://schemas.openxmlformats.org/officeDocument/2006/relationships/slide" Target="slides/slide1.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customXml" Target="../customXml/item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darajan, Sathish" userId="953d0926-9099-4f7d-a8c3-1fc0fdb05bee" providerId="ADAL" clId="{8325535B-891A-455D-8D6D-B5A1339A2F0A}"/>
    <pc:docChg chg="undo custSel addSld delSld modSld">
      <pc:chgData name="Nadarajan, Sathish" userId="953d0926-9099-4f7d-a8c3-1fc0fdb05bee" providerId="ADAL" clId="{8325535B-891A-455D-8D6D-B5A1339A2F0A}" dt="2020-11-28T03:31:11.810" v="50" actId="2696"/>
      <pc:docMkLst>
        <pc:docMk/>
      </pc:docMkLst>
      <pc:sldChg chg="del">
        <pc:chgData name="Nadarajan, Sathish" userId="953d0926-9099-4f7d-a8c3-1fc0fdb05bee" providerId="ADAL" clId="{8325535B-891A-455D-8D6D-B5A1339A2F0A}" dt="2020-11-26T06:51:58.997" v="1" actId="2696"/>
        <pc:sldMkLst>
          <pc:docMk/>
          <pc:sldMk cId="472508337" sldId="256"/>
        </pc:sldMkLst>
      </pc:sldChg>
      <pc:sldChg chg="del">
        <pc:chgData name="Nadarajan, Sathish" userId="953d0926-9099-4f7d-a8c3-1fc0fdb05bee" providerId="ADAL" clId="{8325535B-891A-455D-8D6D-B5A1339A2F0A}" dt="2020-11-28T03:31:11.810" v="50" actId="2696"/>
        <pc:sldMkLst>
          <pc:docMk/>
          <pc:sldMk cId="3788705334" sldId="259"/>
        </pc:sldMkLst>
      </pc:sldChg>
      <pc:sldChg chg="modSp add del modTransition">
        <pc:chgData name="Nadarajan, Sathish" userId="953d0926-9099-4f7d-a8c3-1fc0fdb05bee" providerId="ADAL" clId="{8325535B-891A-455D-8D6D-B5A1339A2F0A}" dt="2020-11-28T03:28:11.515" v="43" actId="2696"/>
        <pc:sldMkLst>
          <pc:docMk/>
          <pc:sldMk cId="3620579383" sldId="277"/>
        </pc:sldMkLst>
        <pc:spChg chg="mod">
          <ac:chgData name="Nadarajan, Sathish" userId="953d0926-9099-4f7d-a8c3-1fc0fdb05bee" providerId="ADAL" clId="{8325535B-891A-455D-8D6D-B5A1339A2F0A}" dt="2020-11-26T06:53:04" v="42" actId="27636"/>
          <ac:spMkLst>
            <pc:docMk/>
            <pc:sldMk cId="3620579383" sldId="277"/>
            <ac:spMk id="3" creationId="{00000000-0000-0000-0000-000000000000}"/>
          </ac:spMkLst>
        </pc:spChg>
      </pc:sldChg>
      <pc:sldChg chg="modSp add">
        <pc:chgData name="Nadarajan, Sathish" userId="953d0926-9099-4f7d-a8c3-1fc0fdb05bee" providerId="ADAL" clId="{8325535B-891A-455D-8D6D-B5A1339A2F0A}" dt="2020-11-26T06:52:46.957" v="40" actId="6549"/>
        <pc:sldMkLst>
          <pc:docMk/>
          <pc:sldMk cId="734425253" sldId="324"/>
        </pc:sldMkLst>
        <pc:spChg chg="mod">
          <ac:chgData name="Nadarajan, Sathish" userId="953d0926-9099-4f7d-a8c3-1fc0fdb05bee" providerId="ADAL" clId="{8325535B-891A-455D-8D6D-B5A1339A2F0A}" dt="2020-11-26T06:52:32.082" v="7" actId="27636"/>
          <ac:spMkLst>
            <pc:docMk/>
            <pc:sldMk cId="734425253" sldId="324"/>
            <ac:spMk id="4" creationId="{00000000-0000-0000-0000-000000000000}"/>
          </ac:spMkLst>
        </pc:spChg>
        <pc:spChg chg="mod">
          <ac:chgData name="Nadarajan, Sathish" userId="953d0926-9099-4f7d-a8c3-1fc0fdb05bee" providerId="ADAL" clId="{8325535B-891A-455D-8D6D-B5A1339A2F0A}" dt="2020-11-26T06:52:46.957" v="40" actId="6549"/>
          <ac:spMkLst>
            <pc:docMk/>
            <pc:sldMk cId="734425253" sldId="324"/>
            <ac:spMk id="5" creationId="{00000000-0000-0000-0000-000000000000}"/>
          </ac:spMkLst>
        </pc:spChg>
      </pc:sldChg>
      <pc:sldChg chg="del">
        <pc:chgData name="Nadarajan, Sathish" userId="953d0926-9099-4f7d-a8c3-1fc0fdb05bee" providerId="ADAL" clId="{8325535B-891A-455D-8D6D-B5A1339A2F0A}" dt="2020-11-28T03:30:20.662" v="45" actId="2696"/>
        <pc:sldMkLst>
          <pc:docMk/>
          <pc:sldMk cId="1486652804" sldId="2273"/>
        </pc:sldMkLst>
      </pc:sldChg>
      <pc:sldChg chg="del">
        <pc:chgData name="Nadarajan, Sathish" userId="953d0926-9099-4f7d-a8c3-1fc0fdb05bee" providerId="ADAL" clId="{8325535B-891A-455D-8D6D-B5A1339A2F0A}" dt="2020-11-28T03:30:18.228" v="44" actId="2696"/>
        <pc:sldMkLst>
          <pc:docMk/>
          <pc:sldMk cId="2238054148" sldId="11033"/>
        </pc:sldMkLst>
      </pc:sldChg>
      <pc:sldChg chg="del">
        <pc:chgData name="Nadarajan, Sathish" userId="953d0926-9099-4f7d-a8c3-1fc0fdb05bee" providerId="ADAL" clId="{8325535B-891A-455D-8D6D-B5A1339A2F0A}" dt="2020-11-28T03:31:02.708" v="46" actId="2696"/>
        <pc:sldMkLst>
          <pc:docMk/>
          <pc:sldMk cId="4200488987" sldId="11048"/>
        </pc:sldMkLst>
      </pc:sldChg>
      <pc:sldChg chg="del">
        <pc:chgData name="Nadarajan, Sathish" userId="953d0926-9099-4f7d-a8c3-1fc0fdb05bee" providerId="ADAL" clId="{8325535B-891A-455D-8D6D-B5A1339A2F0A}" dt="2020-11-28T03:31:06.070" v="47" actId="2696"/>
        <pc:sldMkLst>
          <pc:docMk/>
          <pc:sldMk cId="3183355233" sldId="11065"/>
        </pc:sldMkLst>
      </pc:sldChg>
      <pc:sldChg chg="del">
        <pc:chgData name="Nadarajan, Sathish" userId="953d0926-9099-4f7d-a8c3-1fc0fdb05bee" providerId="ADAL" clId="{8325535B-891A-455D-8D6D-B5A1339A2F0A}" dt="2020-11-28T03:31:10.413" v="48" actId="2696"/>
        <pc:sldMkLst>
          <pc:docMk/>
          <pc:sldMk cId="698183293" sldId="11170"/>
        </pc:sldMkLst>
      </pc:sldChg>
      <pc:sldMasterChg chg="delSldLayout">
        <pc:chgData name="Nadarajan, Sathish" userId="953d0926-9099-4f7d-a8c3-1fc0fdb05bee" providerId="ADAL" clId="{8325535B-891A-455D-8D6D-B5A1339A2F0A}" dt="2020-11-28T03:31:10.413" v="49" actId="2696"/>
        <pc:sldMasterMkLst>
          <pc:docMk/>
          <pc:sldMasterMk cId="2735910807" sldId="2147483648"/>
        </pc:sldMasterMkLst>
        <pc:sldLayoutChg chg="del">
          <pc:chgData name="Nadarajan, Sathish" userId="953d0926-9099-4f7d-a8c3-1fc0fdb05bee" providerId="ADAL" clId="{8325535B-891A-455D-8D6D-B5A1339A2F0A}" dt="2020-11-28T03:31:10.413" v="49" actId="2696"/>
          <pc:sldLayoutMkLst>
            <pc:docMk/>
            <pc:sldMasterMk cId="2735910807" sldId="2147483648"/>
            <pc:sldLayoutMk cId="763831300" sldId="2147483732"/>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4-30T00:30:22.203"/>
    </inkml:context>
    <inkml:brush xml:id="br0">
      <inkml:brushProperty name="width" value="0.1" units="cm"/>
      <inkml:brushProperty name="height" value="0.1" units="cm"/>
      <inkml:brushProperty name="color" value="#004F8B"/>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11/28/2020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11/28/2020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981450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16</a:t>
            </a:fld>
            <a:endParaRPr lang="en-US">
              <a:solidFill>
                <a:prstClr val="black"/>
              </a:solidFill>
            </a:endParaRPr>
          </a:p>
        </p:txBody>
      </p:sp>
    </p:spTree>
    <p:extLst>
      <p:ext uri="{BB962C8B-B14F-4D97-AF65-F5344CB8AC3E}">
        <p14:creationId xmlns:p14="http://schemas.microsoft.com/office/powerpoint/2010/main" val="3495598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52876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742939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324882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72994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22</a:t>
            </a:fld>
            <a:endParaRPr lang="en-US">
              <a:solidFill>
                <a:prstClr val="black"/>
              </a:solidFill>
            </a:endParaRPr>
          </a:p>
        </p:txBody>
      </p:sp>
    </p:spTree>
    <p:extLst>
      <p:ext uri="{BB962C8B-B14F-4D97-AF65-F5344CB8AC3E}">
        <p14:creationId xmlns:p14="http://schemas.microsoft.com/office/powerpoint/2010/main" val="810157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23</a:t>
            </a:fld>
            <a:endParaRPr lang="en-US">
              <a:solidFill>
                <a:prstClr val="black"/>
              </a:solidFill>
            </a:endParaRPr>
          </a:p>
        </p:txBody>
      </p:sp>
    </p:spTree>
    <p:extLst>
      <p:ext uri="{BB962C8B-B14F-4D97-AF65-F5344CB8AC3E}">
        <p14:creationId xmlns:p14="http://schemas.microsoft.com/office/powerpoint/2010/main" val="1714669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24</a:t>
            </a:fld>
            <a:endParaRPr lang="en-US">
              <a:solidFill>
                <a:prstClr val="black"/>
              </a:solidFill>
            </a:endParaRPr>
          </a:p>
        </p:txBody>
      </p:sp>
    </p:spTree>
    <p:extLst>
      <p:ext uri="{BB962C8B-B14F-4D97-AF65-F5344CB8AC3E}">
        <p14:creationId xmlns:p14="http://schemas.microsoft.com/office/powerpoint/2010/main" val="1302732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11/28/2020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50478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11/28/2020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0152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C18864E-30AE-49EB-84C2-413CFE04875B}" type="slidenum">
              <a:rPr lang="en-US" smtClean="0"/>
              <a:t>2</a:t>
            </a:fld>
            <a:endParaRPr lang="en-US"/>
          </a:p>
        </p:txBody>
      </p:sp>
    </p:spTree>
    <p:extLst>
      <p:ext uri="{BB962C8B-B14F-4D97-AF65-F5344CB8AC3E}">
        <p14:creationId xmlns:p14="http://schemas.microsoft.com/office/powerpoint/2010/main" val="3926804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803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11/28/2020 8:57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42546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9408AB-14A9-419A-98B8-F5B183D21C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5913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11/28/2020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203603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11/28/2020 8:57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75845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11/28/2020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112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6</a:t>
            </a:fld>
            <a:endParaRPr lang="en-US">
              <a:solidFill>
                <a:prstClr val="black"/>
              </a:solidFill>
            </a:endParaRPr>
          </a:p>
        </p:txBody>
      </p:sp>
    </p:spTree>
    <p:extLst>
      <p:ext uri="{BB962C8B-B14F-4D97-AF65-F5344CB8AC3E}">
        <p14:creationId xmlns:p14="http://schemas.microsoft.com/office/powerpoint/2010/main" val="2111283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319564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15717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13</a:t>
            </a:fld>
            <a:endParaRPr lang="en-US">
              <a:solidFill>
                <a:prstClr val="black"/>
              </a:solidFill>
            </a:endParaRPr>
          </a:p>
        </p:txBody>
      </p:sp>
    </p:spTree>
    <p:extLst>
      <p:ext uri="{BB962C8B-B14F-4D97-AF65-F5344CB8AC3E}">
        <p14:creationId xmlns:p14="http://schemas.microsoft.com/office/powerpoint/2010/main" val="1337144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D18B56EA-E28F-4F92-9F16-7A6F2501B303}" type="datetime8">
              <a:rPr lang="en-US">
                <a:solidFill>
                  <a:prstClr val="black"/>
                </a:solidFill>
              </a:rPr>
              <a:pPr defTabSz="931740">
                <a:defRPr/>
              </a:pPr>
              <a:t>11/28/2020 8:57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14</a:t>
            </a:fld>
            <a:endParaRPr lang="en-US">
              <a:solidFill>
                <a:prstClr val="black"/>
              </a:solidFill>
            </a:endParaRPr>
          </a:p>
        </p:txBody>
      </p:sp>
    </p:spTree>
    <p:extLst>
      <p:ext uri="{BB962C8B-B14F-4D97-AF65-F5344CB8AC3E}">
        <p14:creationId xmlns:p14="http://schemas.microsoft.com/office/powerpoint/2010/main" val="265887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11/28/2020 8:57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41388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99072" y="-453587"/>
            <a:ext cx="9719999" cy="6067024"/>
          </a:xfrm>
          <a:prstGeom prst="rect">
            <a:avLst/>
          </a:prstGeom>
        </p:spPr>
      </p:pic>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855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1135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81701114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7747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88440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330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08" y="0"/>
            <a:ext cx="12190693" cy="6858000"/>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0"/>
            <a:ext cx="7647980" cy="6858000"/>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55994" y="2977054"/>
            <a:ext cx="8067822" cy="1793104"/>
          </a:xfrm>
          <a:noFill/>
        </p:spPr>
        <p:txBody>
          <a:bodyPr lIns="0" tIns="91440" rIns="146304" bIns="91440" anchor="b" anchorCtr="0"/>
          <a:lstStyle>
            <a:lvl1pPr>
              <a:defRPr sz="5294" spc="-147"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62753" y="4736471"/>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55995" y="440495"/>
            <a:ext cx="917173" cy="196431"/>
          </a:xfrm>
          <a:prstGeom prst="rect">
            <a:avLst/>
          </a:prstGeom>
        </p:spPr>
      </p:pic>
    </p:spTree>
    <p:extLst>
      <p:ext uri="{BB962C8B-B14F-4D97-AF65-F5344CB8AC3E}">
        <p14:creationId xmlns:p14="http://schemas.microsoft.com/office/powerpoint/2010/main" val="700609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941692"/>
            <a:ext cx="3618381" cy="899665"/>
          </a:xfrm>
        </p:spPr>
        <p:txBody>
          <a:bodyPr lIns="0" tIns="0" rIns="0" bIns="0"/>
          <a:lstStyle>
            <a:lvl1pPr>
              <a:defRPr sz="1765" spc="-49"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941692"/>
            <a:ext cx="3837818" cy="3786998"/>
          </a:xfrm>
        </p:spPr>
        <p:txBody>
          <a:bodyPr wrap="square" lIns="0" tIns="0" rIns="0" bIns="0">
            <a:noAutofit/>
          </a:bodyPr>
          <a:lstStyle>
            <a:lvl1pPr marL="0" indent="0" defTabSz="507330">
              <a:buNone/>
              <a:defRPr sz="1765" spc="-49" baseline="0">
                <a:solidFill>
                  <a:schemeClr val="accent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Tree>
    <p:extLst>
      <p:ext uri="{BB962C8B-B14F-4D97-AF65-F5344CB8AC3E}">
        <p14:creationId xmlns:p14="http://schemas.microsoft.com/office/powerpoint/2010/main" val="8871121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82914" y="6021143"/>
            <a:ext cx="1763728" cy="813816"/>
          </a:xfrm>
          <a:prstGeom prst="rect">
            <a:avLst/>
          </a:prstGeom>
        </p:spPr>
      </p:pic>
    </p:spTree>
    <p:extLst>
      <p:ext uri="{BB962C8B-B14F-4D97-AF65-F5344CB8AC3E}">
        <p14:creationId xmlns:p14="http://schemas.microsoft.com/office/powerpoint/2010/main" val="407911419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8706" y="6405942"/>
            <a:ext cx="1472429" cy="467981"/>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52862"/>
          </a:xfrm>
        </p:spPr>
        <p:txBody>
          <a:bodyPr/>
          <a:lstStyle>
            <a:lvl1pPr marL="0" indent="0">
              <a:buNone/>
              <a:defRPr>
                <a:solidFill>
                  <a:schemeClr val="tx2"/>
                </a:solidFill>
              </a:defRPr>
            </a:lvl1pPr>
            <a:lvl2pPr marL="0" indent="0">
              <a:buFontTx/>
              <a:buNone/>
              <a:defRPr sz="1961"/>
            </a:lvl2pPr>
            <a:lvl3pPr marL="224097" indent="0">
              <a:buNone/>
              <a:defRPr sz="1765"/>
            </a:lvl3pPr>
            <a:lvl4pPr marL="448193" indent="0">
              <a:buNone/>
              <a:defRPr sz="1568"/>
            </a:lvl4pPr>
            <a:lvl5pPr marL="672290"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26752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1_Title with content Clear">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25238679"/>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881921"/>
            <a:ext cx="7454643" cy="3558191"/>
          </a:xfrm>
          <a:noFill/>
        </p:spPr>
        <p:txBody>
          <a:bodyPr vert="horz" wrap="square" lIns="0" tIns="0" rIns="0" bIns="0" rtlCol="0" anchor="t" anchorCtr="0">
            <a:noAutofit/>
          </a:bodyPr>
          <a:lstStyle>
            <a:lvl1pPr>
              <a:defRPr lang="en-US" sz="5294" spc="-147"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239927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882332"/>
            <a:ext cx="11306469" cy="307777"/>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52654"/>
          </a:xfrm>
        </p:spPr>
        <p:txBody>
          <a:bodyPr lIns="0" tIns="0" rIns="0" bIns="0"/>
          <a:lstStyle>
            <a:lvl1pPr marL="0" indent="0">
              <a:lnSpc>
                <a:spcPts val="1765"/>
              </a:lnSpc>
              <a:spcBef>
                <a:spcPts val="0"/>
              </a:spcBef>
              <a:buNone/>
              <a:defRPr sz="1372" b="1">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55995" y="4390304"/>
            <a:ext cx="11306469" cy="301770"/>
          </a:xfrm>
        </p:spPr>
        <p:txBody>
          <a:bodyPr lIns="0" tIns="0" rIns="0" bIns="0"/>
          <a:lstStyle>
            <a:lvl1pPr marL="0" indent="0">
              <a:lnSpc>
                <a:spcPts val="1176"/>
              </a:lnSpc>
              <a:spcBef>
                <a:spcPts val="0"/>
              </a:spcBef>
              <a:buNone/>
              <a:defRPr sz="980">
                <a:solidFill>
                  <a:schemeClr val="tx1"/>
                </a:solidFill>
              </a:defRPr>
            </a:lvl1pPr>
            <a:lvl2pPr marL="0" indent="0">
              <a:lnSpc>
                <a:spcPts val="1176"/>
              </a:lnSpc>
              <a:spcBef>
                <a:spcPts val="0"/>
              </a:spcBef>
              <a:buNone/>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36765516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 Id="rId35" Type="http://schemas.openxmlformats.org/officeDocument/2006/relationships/image" Target="../media/image6.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0442683-144C-4531-8752-70148EA68617}"/>
              </a:ext>
            </a:extLst>
          </p:cNvPr>
          <p:cNvSpPr txBox="1"/>
          <p:nvPr userDrawn="1"/>
        </p:nvSpPr>
        <p:spPr>
          <a:xfrm>
            <a:off x="8660527" y="6539584"/>
            <a:ext cx="3502572" cy="338554"/>
          </a:xfrm>
          <a:prstGeom prst="rect">
            <a:avLst/>
          </a:prstGeom>
          <a:noFill/>
        </p:spPr>
        <p:txBody>
          <a:bodyPr wrap="square" rtlCol="0">
            <a:spAutoFit/>
          </a:bodyPr>
          <a:lstStyle/>
          <a:p>
            <a:pPr algn="r"/>
            <a:r>
              <a:rPr lang="en-US" sz="1600">
                <a:solidFill>
                  <a:schemeClr val="bg1">
                    <a:lumMod val="50000"/>
                  </a:schemeClr>
                </a:solidFill>
              </a:rPr>
              <a:t>#</a:t>
            </a:r>
            <a:r>
              <a:rPr lang="en-US" sz="1600" err="1">
                <a:solidFill>
                  <a:schemeClr val="bg1">
                    <a:lumMod val="50000"/>
                  </a:schemeClr>
                </a:solidFill>
              </a:rPr>
              <a:t>insiderDevTour</a:t>
            </a:r>
            <a:endParaRPr lang="en-US" sz="1600">
              <a:solidFill>
                <a:schemeClr val="bg1">
                  <a:lumMod val="50000"/>
                </a:schemeClr>
              </a:solidFill>
            </a:endParaRPr>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731"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90.emf"/><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5.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pn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8.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2.emf"/><Relationship Id="rId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50.jpe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hyperlink" Target="https://docs.microsoft.com/en-us/sharepoint/dev/spfx/use-aad-tutorial" TargetMode="External"/><Relationship Id="rId3" Type="http://schemas.openxmlformats.org/officeDocument/2006/relationships/hyperlink" Target="https://developer.microsoft.com/en-us/graph" TargetMode="External"/><Relationship Id="rId7" Type="http://schemas.openxmlformats.org/officeDocument/2006/relationships/hyperlink" Target="https://docs.microsoft.com/en-us/sharepoint/dev/spfx/use-msgraph" TargetMode="External"/><Relationship Id="rId2" Type="http://schemas.openxmlformats.org/officeDocument/2006/relationships/notesSlide" Target="../notesSlides/notesSlide24.xml"/><Relationship Id="rId1" Type="http://schemas.openxmlformats.org/officeDocument/2006/relationships/slideLayout" Target="../slideLayouts/slideLayout28.xml"/><Relationship Id="rId6" Type="http://schemas.openxmlformats.org/officeDocument/2006/relationships/hyperlink" Target="https://docs.microsoft.com/en-us/sharepoint/dev/spfx/sharepoint-framework-overview" TargetMode="External"/><Relationship Id="rId5" Type="http://schemas.openxmlformats.org/officeDocument/2006/relationships/hyperlink" Target="https://github.com/microsoftgraph/msgraph-sdk-javascript" TargetMode="External"/><Relationship Id="rId4" Type="http://schemas.openxmlformats.org/officeDocument/2006/relationships/hyperlink" Target="https://developer.microsoft.com/en-us/graph/graph-explorer"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xml"/><Relationship Id="rId1" Type="http://schemas.openxmlformats.org/officeDocument/2006/relationships/customXml" Target="../../customXml/item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aka.ms/ge"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4" y="2977118"/>
            <a:ext cx="7417605" cy="1792850"/>
          </a:xfrm>
        </p:spPr>
        <p:txBody>
          <a:bodyPr>
            <a:normAutofit fontScale="90000"/>
          </a:bodyPr>
          <a:lstStyle/>
          <a:p>
            <a:r>
              <a:rPr lang="en-GB" dirty="0"/>
              <a:t>MS Graph API vs MS Graph Data Connect – When to use what</a:t>
            </a:r>
            <a:endParaRPr lang="en-US" dirty="0"/>
          </a:p>
        </p:txBody>
      </p:sp>
      <p:sp>
        <p:nvSpPr>
          <p:cNvPr id="5" name="Text Placeholder 4"/>
          <p:cNvSpPr>
            <a:spLocks noGrp="1"/>
          </p:cNvSpPr>
          <p:nvPr>
            <p:ph type="body" sz="quarter" idx="12"/>
          </p:nvPr>
        </p:nvSpPr>
        <p:spPr>
          <a:xfrm>
            <a:off x="462753" y="4736471"/>
            <a:ext cx="8359808" cy="1275030"/>
          </a:xfrm>
        </p:spPr>
        <p:txBody>
          <a:bodyPr/>
          <a:lstStyle/>
          <a:p>
            <a:endParaRPr lang="en-US" dirty="0"/>
          </a:p>
          <a:p>
            <a:r>
              <a:rPr lang="en-US" dirty="0"/>
              <a:t>Sathish Nadarajan</a:t>
            </a:r>
          </a:p>
          <a:p>
            <a:r>
              <a:rPr lang="en-US" dirty="0"/>
              <a:t>Solution Architect - AstraZeneca</a:t>
            </a:r>
          </a:p>
        </p:txBody>
      </p:sp>
    </p:spTree>
    <p:extLst>
      <p:ext uri="{BB962C8B-B14F-4D97-AF65-F5344CB8AC3E}">
        <p14:creationId xmlns:p14="http://schemas.microsoft.com/office/powerpoint/2010/main" val="73442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D602AB-5A13-4E5C-8265-8626E5C5E11D}"/>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5 </a:t>
            </a:r>
            <a:r>
              <a:rPr lang="en-US"/>
              <a:t>| Register an app</a:t>
            </a:r>
          </a:p>
        </p:txBody>
      </p:sp>
    </p:spTree>
    <p:extLst>
      <p:ext uri="{BB962C8B-B14F-4D97-AF65-F5344CB8AC3E}">
        <p14:creationId xmlns:p14="http://schemas.microsoft.com/office/powerpoint/2010/main" val="330402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CD7B4B47-7579-41C3-93E7-337FDEE0FA08}"/>
              </a:ext>
            </a:extLst>
          </p:cNvPr>
          <p:cNvSpPr/>
          <p:nvPr/>
        </p:nvSpPr>
        <p:spPr bwMode="auto">
          <a:xfrm>
            <a:off x="3413908"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 name="Title 2">
            <a:extLst>
              <a:ext uri="{FF2B5EF4-FFF2-40B4-BE49-F238E27FC236}">
                <a16:creationId xmlns:a16="http://schemas.microsoft.com/office/drawing/2014/main" id="{7DC97D3C-9ED6-4A8B-91F3-957939596FD3}"/>
              </a:ext>
            </a:extLst>
          </p:cNvPr>
          <p:cNvSpPr>
            <a:spLocks noGrp="1"/>
          </p:cNvSpPr>
          <p:nvPr>
            <p:ph type="title"/>
          </p:nvPr>
        </p:nvSpPr>
        <p:spPr>
          <a:xfrm>
            <a:off x="588263" y="462643"/>
            <a:ext cx="11018520" cy="553998"/>
          </a:xfrm>
        </p:spPr>
        <p:txBody>
          <a:bodyPr>
            <a:normAutofit fontScale="90000"/>
          </a:bodyPr>
          <a:lstStyle/>
          <a:p>
            <a:r>
              <a:rPr lang="en-US" dirty="0"/>
              <a:t>App patterns summary</a:t>
            </a:r>
          </a:p>
        </p:txBody>
      </p:sp>
      <p:sp>
        <p:nvSpPr>
          <p:cNvPr id="4" name="Text Placeholder 3">
            <a:extLst>
              <a:ext uri="{FF2B5EF4-FFF2-40B4-BE49-F238E27FC236}">
                <a16:creationId xmlns:a16="http://schemas.microsoft.com/office/drawing/2014/main" id="{702238D0-1EB0-4B76-89CF-DBF7CCFDE9B5}"/>
              </a:ext>
            </a:extLst>
          </p:cNvPr>
          <p:cNvSpPr>
            <a:spLocks noGrp="1"/>
          </p:cNvSpPr>
          <p:nvPr>
            <p:ph type="body" sz="quarter" idx="16"/>
          </p:nvPr>
        </p:nvSpPr>
        <p:spPr>
          <a:xfrm>
            <a:off x="582613" y="4753938"/>
            <a:ext cx="2532888" cy="615553"/>
          </a:xfrm>
        </p:spPr>
        <p:txBody>
          <a:bodyPr>
            <a:normAutofit fontScale="85000" lnSpcReduction="10000"/>
          </a:bodyPr>
          <a:lstStyle/>
          <a:p>
            <a:r>
              <a:rPr lang="en-US" dirty="0"/>
              <a:t>Scheduling app for flight crew</a:t>
            </a:r>
          </a:p>
        </p:txBody>
      </p:sp>
      <p:sp>
        <p:nvSpPr>
          <p:cNvPr id="5" name="Text Placeholder 4">
            <a:extLst>
              <a:ext uri="{FF2B5EF4-FFF2-40B4-BE49-F238E27FC236}">
                <a16:creationId xmlns:a16="http://schemas.microsoft.com/office/drawing/2014/main" id="{541A0D80-22E2-4C32-8A4B-8F15AF29E03A}"/>
              </a:ext>
            </a:extLst>
          </p:cNvPr>
          <p:cNvSpPr>
            <a:spLocks noGrp="1"/>
          </p:cNvSpPr>
          <p:nvPr>
            <p:ph type="body" sz="quarter" idx="17"/>
          </p:nvPr>
        </p:nvSpPr>
        <p:spPr>
          <a:xfrm>
            <a:off x="3413908" y="4753938"/>
            <a:ext cx="2532888" cy="307777"/>
          </a:xfrm>
        </p:spPr>
        <p:txBody>
          <a:bodyPr>
            <a:normAutofit fontScale="70000" lnSpcReduction="20000"/>
          </a:bodyPr>
          <a:lstStyle/>
          <a:p>
            <a:r>
              <a:rPr lang="en-US" dirty="0"/>
              <a:t>Lost luggage helper</a:t>
            </a:r>
          </a:p>
        </p:txBody>
      </p:sp>
      <p:sp>
        <p:nvSpPr>
          <p:cNvPr id="6" name="Text Placeholder 5">
            <a:extLst>
              <a:ext uri="{FF2B5EF4-FFF2-40B4-BE49-F238E27FC236}">
                <a16:creationId xmlns:a16="http://schemas.microsoft.com/office/drawing/2014/main" id="{2809DECE-F8A1-423E-8285-ED5CFE15F8E9}"/>
              </a:ext>
            </a:extLst>
          </p:cNvPr>
          <p:cNvSpPr>
            <a:spLocks noGrp="1"/>
          </p:cNvSpPr>
          <p:nvPr>
            <p:ph type="body" sz="quarter" idx="18"/>
          </p:nvPr>
        </p:nvSpPr>
        <p:spPr>
          <a:xfrm>
            <a:off x="6245204" y="4753938"/>
            <a:ext cx="2532888" cy="615553"/>
          </a:xfrm>
        </p:spPr>
        <p:txBody>
          <a:bodyPr>
            <a:normAutofit fontScale="85000" lnSpcReduction="10000"/>
          </a:bodyPr>
          <a:lstStyle/>
          <a:p>
            <a:r>
              <a:rPr lang="en-US" dirty="0"/>
              <a:t>New flight crew provisioning</a:t>
            </a:r>
          </a:p>
        </p:txBody>
      </p:sp>
      <p:sp>
        <p:nvSpPr>
          <p:cNvPr id="7" name="Text Placeholder 6">
            <a:extLst>
              <a:ext uri="{FF2B5EF4-FFF2-40B4-BE49-F238E27FC236}">
                <a16:creationId xmlns:a16="http://schemas.microsoft.com/office/drawing/2014/main" id="{ADF36C3E-29C2-47EC-8C2B-273DCBA5F942}"/>
              </a:ext>
            </a:extLst>
          </p:cNvPr>
          <p:cNvSpPr>
            <a:spLocks noGrp="1"/>
          </p:cNvSpPr>
          <p:nvPr>
            <p:ph type="body" sz="quarter" idx="20"/>
          </p:nvPr>
        </p:nvSpPr>
        <p:spPr>
          <a:xfrm>
            <a:off x="9076500" y="4753938"/>
            <a:ext cx="2532888" cy="307777"/>
          </a:xfrm>
        </p:spPr>
        <p:txBody>
          <a:bodyPr>
            <a:normAutofit fontScale="70000" lnSpcReduction="20000"/>
          </a:bodyPr>
          <a:lstStyle/>
          <a:p>
            <a:r>
              <a:rPr lang="en-US" dirty="0"/>
              <a:t>Flight crew analysis</a:t>
            </a:r>
          </a:p>
        </p:txBody>
      </p:sp>
      <p:sp>
        <p:nvSpPr>
          <p:cNvPr id="18" name="Rectangle 17">
            <a:extLst>
              <a:ext uri="{FF2B5EF4-FFF2-40B4-BE49-F238E27FC236}">
                <a16:creationId xmlns:a16="http://schemas.microsoft.com/office/drawing/2014/main" id="{FD549DD2-6200-4D69-9C54-8CC6CE1FD29A}"/>
              </a:ext>
            </a:extLst>
          </p:cNvPr>
          <p:cNvSpPr/>
          <p:nvPr/>
        </p:nvSpPr>
        <p:spPr bwMode="auto">
          <a:xfrm>
            <a:off x="582612"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6" name="Rectangle 25">
            <a:extLst>
              <a:ext uri="{FF2B5EF4-FFF2-40B4-BE49-F238E27FC236}">
                <a16:creationId xmlns:a16="http://schemas.microsoft.com/office/drawing/2014/main" id="{40D86C5D-C64F-42A0-BFEE-1B4E40DBAD2D}"/>
              </a:ext>
            </a:extLst>
          </p:cNvPr>
          <p:cNvSpPr/>
          <p:nvPr/>
        </p:nvSpPr>
        <p:spPr bwMode="auto">
          <a:xfrm>
            <a:off x="6242599"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7" name="Rectangle 26">
            <a:extLst>
              <a:ext uri="{FF2B5EF4-FFF2-40B4-BE49-F238E27FC236}">
                <a16:creationId xmlns:a16="http://schemas.microsoft.com/office/drawing/2014/main" id="{1913E68F-948A-4825-B1BB-FE68FE93E408}"/>
              </a:ext>
            </a:extLst>
          </p:cNvPr>
          <p:cNvSpPr/>
          <p:nvPr/>
        </p:nvSpPr>
        <p:spPr bwMode="auto">
          <a:xfrm>
            <a:off x="9071290" y="2025650"/>
            <a:ext cx="2532888" cy="2532888"/>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3" name="TextBox 32">
            <a:extLst>
              <a:ext uri="{FF2B5EF4-FFF2-40B4-BE49-F238E27FC236}">
                <a16:creationId xmlns:a16="http://schemas.microsoft.com/office/drawing/2014/main" id="{73F4C9C2-216F-4442-976D-5F5AD58BD092}"/>
              </a:ext>
            </a:extLst>
          </p:cNvPr>
          <p:cNvSpPr txBox="1"/>
          <p:nvPr/>
        </p:nvSpPr>
        <p:spPr>
          <a:xfrm>
            <a:off x="6949662" y="3382208"/>
            <a:ext cx="1157176"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process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automation</a:t>
            </a:r>
          </a:p>
        </p:txBody>
      </p:sp>
      <p:sp>
        <p:nvSpPr>
          <p:cNvPr id="35" name="TextBox 34">
            <a:extLst>
              <a:ext uri="{FF2B5EF4-FFF2-40B4-BE49-F238E27FC236}">
                <a16:creationId xmlns:a16="http://schemas.microsoft.com/office/drawing/2014/main" id="{891F45B6-0493-4801-8BF3-E39F8C24B23B}"/>
              </a:ext>
            </a:extLst>
          </p:cNvPr>
          <p:cNvSpPr txBox="1"/>
          <p:nvPr/>
        </p:nvSpPr>
        <p:spPr>
          <a:xfrm>
            <a:off x="9964779" y="3382208"/>
            <a:ext cx="74591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mj-lt"/>
              </a:rPr>
              <a:t>Analytic</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apps</a:t>
            </a:r>
          </a:p>
        </p:txBody>
      </p:sp>
      <p:sp>
        <p:nvSpPr>
          <p:cNvPr id="54" name="TextBox 53">
            <a:extLst>
              <a:ext uri="{FF2B5EF4-FFF2-40B4-BE49-F238E27FC236}">
                <a16:creationId xmlns:a16="http://schemas.microsoft.com/office/drawing/2014/main" id="{16E3DD5F-E928-4E76-8D68-A80604D031A0}"/>
              </a:ext>
            </a:extLst>
          </p:cNvPr>
          <p:cNvSpPr txBox="1"/>
          <p:nvPr/>
        </p:nvSpPr>
        <p:spPr>
          <a:xfrm>
            <a:off x="1138925" y="3382208"/>
            <a:ext cx="14202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Web apps,</a:t>
            </a:r>
          </a:p>
          <a:p>
            <a:pPr lvl="0" algn="ctr">
              <a:defRPr/>
            </a:pPr>
            <a:r>
              <a:rPr lang="en-US" sz="1600" dirty="0">
                <a:gradFill>
                  <a:gsLst>
                    <a:gs pos="2917">
                      <a:srgbClr val="1A1A1A"/>
                    </a:gs>
                    <a:gs pos="30000">
                      <a:srgbClr val="1A1A1A"/>
                    </a:gs>
                  </a:gsLst>
                  <a:lin ang="5400000" scaled="0"/>
                </a:gradFill>
                <a:latin typeface="+mj-lt"/>
              </a:rPr>
              <a:t>device &amp; native</a:t>
            </a:r>
          </a:p>
        </p:txBody>
      </p:sp>
      <p:sp>
        <p:nvSpPr>
          <p:cNvPr id="30" name="TextBox 29">
            <a:extLst>
              <a:ext uri="{FF2B5EF4-FFF2-40B4-BE49-F238E27FC236}">
                <a16:creationId xmlns:a16="http://schemas.microsoft.com/office/drawing/2014/main" id="{F26F6751-3BBB-4646-B1BA-6E0F784E9091}"/>
              </a:ext>
            </a:extLst>
          </p:cNvPr>
          <p:cNvSpPr txBox="1"/>
          <p:nvPr/>
        </p:nvSpPr>
        <p:spPr>
          <a:xfrm>
            <a:off x="4346126" y="3382208"/>
            <a:ext cx="668453"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Bots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agents</a:t>
            </a:r>
          </a:p>
        </p:txBody>
      </p:sp>
      <p:grpSp>
        <p:nvGrpSpPr>
          <p:cNvPr id="28" name="Group 27">
            <a:extLst>
              <a:ext uri="{FF2B5EF4-FFF2-40B4-BE49-F238E27FC236}">
                <a16:creationId xmlns:a16="http://schemas.microsoft.com/office/drawing/2014/main" id="{585F1697-B8D5-4A75-A542-1ADD1DB7926F}"/>
              </a:ext>
            </a:extLst>
          </p:cNvPr>
          <p:cNvGrpSpPr/>
          <p:nvPr/>
        </p:nvGrpSpPr>
        <p:grpSpPr>
          <a:xfrm>
            <a:off x="1447976" y="2600015"/>
            <a:ext cx="782250" cy="586684"/>
            <a:chOff x="6526947" y="2630588"/>
            <a:chExt cx="504181" cy="378134"/>
          </a:xfrm>
        </p:grpSpPr>
        <p:sp>
          <p:nvSpPr>
            <p:cNvPr id="29" name="Freeform 6">
              <a:extLst>
                <a:ext uri="{FF2B5EF4-FFF2-40B4-BE49-F238E27FC236}">
                  <a16:creationId xmlns:a16="http://schemas.microsoft.com/office/drawing/2014/main" id="{EF8A5FB0-D0FC-48EF-B371-EEC25D082679}"/>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2CC753F8-D609-4530-B6F9-0B71DA86A8AF}"/>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C46C0BF6-CE6A-468D-B6E9-F6AEC6AD0937}"/>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0D419B7-D8B6-4B36-8364-C0605A54336D}"/>
                </a:ext>
              </a:extLst>
            </p:cNvPr>
            <p:cNvGrpSpPr/>
            <p:nvPr/>
          </p:nvGrpSpPr>
          <p:grpSpPr>
            <a:xfrm>
              <a:off x="6772734" y="2808359"/>
              <a:ext cx="201672" cy="148079"/>
              <a:chOff x="6718783" y="2209583"/>
              <a:chExt cx="274320" cy="201421"/>
            </a:xfrm>
          </p:grpSpPr>
          <p:sp>
            <p:nvSpPr>
              <p:cNvPr id="48" name="Rectangle 8">
                <a:extLst>
                  <a:ext uri="{FF2B5EF4-FFF2-40B4-BE49-F238E27FC236}">
                    <a16:creationId xmlns:a16="http://schemas.microsoft.com/office/drawing/2014/main" id="{93D7DDE9-6168-40C0-9AD4-38C211A42CB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Rectangle 8">
                <a:extLst>
                  <a:ext uri="{FF2B5EF4-FFF2-40B4-BE49-F238E27FC236}">
                    <a16:creationId xmlns:a16="http://schemas.microsoft.com/office/drawing/2014/main" id="{4EC79010-83AD-484F-8D9A-F419E99C459D}"/>
                  </a:ext>
                </a:extLst>
              </p:cNvPr>
              <p:cNvSpPr>
                <a:spLocks noChangeArrowheads="1"/>
              </p:cNvSpPr>
              <p:nvPr/>
            </p:nvSpPr>
            <p:spPr bwMode="auto">
              <a:xfrm>
                <a:off x="6718783" y="2209583"/>
                <a:ext cx="274320" cy="253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8">
                <a:extLst>
                  <a:ext uri="{FF2B5EF4-FFF2-40B4-BE49-F238E27FC236}">
                    <a16:creationId xmlns:a16="http://schemas.microsoft.com/office/drawing/2014/main" id="{E2B287B4-6148-4C3E-8C26-B938710AECE1}"/>
                  </a:ext>
                </a:extLst>
              </p:cNvPr>
              <p:cNvSpPr>
                <a:spLocks noChangeArrowheads="1"/>
              </p:cNvSpPr>
              <p:nvPr/>
            </p:nvSpPr>
            <p:spPr bwMode="auto">
              <a:xfrm>
                <a:off x="6748224"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7" name="Rectangle 8">
                <a:extLst>
                  <a:ext uri="{FF2B5EF4-FFF2-40B4-BE49-F238E27FC236}">
                    <a16:creationId xmlns:a16="http://schemas.microsoft.com/office/drawing/2014/main" id="{72A95E87-5F57-4B21-B1F8-43227E41A67E}"/>
                  </a:ext>
                </a:extLst>
              </p:cNvPr>
              <p:cNvSpPr>
                <a:spLocks noChangeArrowheads="1"/>
              </p:cNvSpPr>
              <p:nvPr/>
            </p:nvSpPr>
            <p:spPr bwMode="auto">
              <a:xfrm>
                <a:off x="6862052"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2" name="Freeform 9">
              <a:extLst>
                <a:ext uri="{FF2B5EF4-FFF2-40B4-BE49-F238E27FC236}">
                  <a16:creationId xmlns:a16="http://schemas.microsoft.com/office/drawing/2014/main" id="{5A01A883-8230-429D-88F6-FA19648BF58B}"/>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A8E9643D-F974-4F38-AF97-B4628A8AA58E}"/>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B6448AE1-935D-4B7E-B801-61C7577F2260}"/>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ED0E5FBA-3D02-40E4-B34D-4D0A474F1DA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8C957AB1-5959-430B-83B4-653991931E50}"/>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C80B0710-2C6F-4D09-9FA1-7566DE899A13}"/>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0">
            <a:extLst>
              <a:ext uri="{FF2B5EF4-FFF2-40B4-BE49-F238E27FC236}">
                <a16:creationId xmlns:a16="http://schemas.microsoft.com/office/drawing/2014/main" id="{4966564C-AE81-4937-89A0-CABB05E831BA}"/>
              </a:ext>
            </a:extLst>
          </p:cNvPr>
          <p:cNvGrpSpPr>
            <a:grpSpLocks noChangeAspect="1"/>
          </p:cNvGrpSpPr>
          <p:nvPr/>
        </p:nvGrpSpPr>
        <p:grpSpPr bwMode="auto">
          <a:xfrm>
            <a:off x="10058014" y="2592063"/>
            <a:ext cx="544896" cy="602588"/>
            <a:chOff x="6772" y="1880"/>
            <a:chExt cx="170" cy="188"/>
          </a:xfrm>
          <a:solidFill>
            <a:srgbClr val="C1C1C1"/>
          </a:solidFill>
        </p:grpSpPr>
        <p:sp>
          <p:nvSpPr>
            <p:cNvPr id="62" name="Freeform 11">
              <a:extLst>
                <a:ext uri="{FF2B5EF4-FFF2-40B4-BE49-F238E27FC236}">
                  <a16:creationId xmlns:a16="http://schemas.microsoft.com/office/drawing/2014/main" id="{1F39B1A8-8DBD-49F2-BBF7-62A921A12DA6}"/>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3" name="Freeform 12">
              <a:extLst>
                <a:ext uri="{FF2B5EF4-FFF2-40B4-BE49-F238E27FC236}">
                  <a16:creationId xmlns:a16="http://schemas.microsoft.com/office/drawing/2014/main" id="{471F8C17-0A7D-4FAA-BEAD-543365D0775B}"/>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4" name="Freeform 13">
              <a:extLst>
                <a:ext uri="{FF2B5EF4-FFF2-40B4-BE49-F238E27FC236}">
                  <a16:creationId xmlns:a16="http://schemas.microsoft.com/office/drawing/2014/main" id="{EDDE806A-76B6-4522-8D9F-62BA8F8ED28B}"/>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5" name="Freeform 14">
              <a:extLst>
                <a:ext uri="{FF2B5EF4-FFF2-40B4-BE49-F238E27FC236}">
                  <a16:creationId xmlns:a16="http://schemas.microsoft.com/office/drawing/2014/main" id="{B1453589-61AC-4CBF-AF2A-4096BDA92205}"/>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 name="Freeform 15">
              <a:extLst>
                <a:ext uri="{FF2B5EF4-FFF2-40B4-BE49-F238E27FC236}">
                  <a16:creationId xmlns:a16="http://schemas.microsoft.com/office/drawing/2014/main" id="{27929F2B-417F-4719-92F5-5E3B5C814A49}"/>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7" name="Freeform 16">
              <a:extLst>
                <a:ext uri="{FF2B5EF4-FFF2-40B4-BE49-F238E27FC236}">
                  <a16:creationId xmlns:a16="http://schemas.microsoft.com/office/drawing/2014/main" id="{F4F6EFAE-5AD1-4DB2-BD83-E39572AD10D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8" name="Freeform 17">
              <a:extLst>
                <a:ext uri="{FF2B5EF4-FFF2-40B4-BE49-F238E27FC236}">
                  <a16:creationId xmlns:a16="http://schemas.microsoft.com/office/drawing/2014/main" id="{47705981-0EA3-44A1-A0B6-38AD40AA9433}"/>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9" name="Freeform 18">
              <a:extLst>
                <a:ext uri="{FF2B5EF4-FFF2-40B4-BE49-F238E27FC236}">
                  <a16:creationId xmlns:a16="http://schemas.microsoft.com/office/drawing/2014/main" id="{9AFF24DF-7127-44A2-924F-A646657FF07A}"/>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71" name="Group 38">
            <a:extLst>
              <a:ext uri="{FF2B5EF4-FFF2-40B4-BE49-F238E27FC236}">
                <a16:creationId xmlns:a16="http://schemas.microsoft.com/office/drawing/2014/main" id="{DD29D05D-0BFA-4914-967F-69C4D1B07071}"/>
              </a:ext>
            </a:extLst>
          </p:cNvPr>
          <p:cNvGrpSpPr>
            <a:grpSpLocks noChangeAspect="1"/>
          </p:cNvGrpSpPr>
          <p:nvPr/>
        </p:nvGrpSpPr>
        <p:grpSpPr bwMode="auto">
          <a:xfrm>
            <a:off x="4414343" y="2576855"/>
            <a:ext cx="532018" cy="633004"/>
            <a:chOff x="4535" y="1261"/>
            <a:chExt cx="216" cy="257"/>
          </a:xfrm>
        </p:grpSpPr>
        <p:sp>
          <p:nvSpPr>
            <p:cNvPr id="72" name="Freeform 39">
              <a:extLst>
                <a:ext uri="{FF2B5EF4-FFF2-40B4-BE49-F238E27FC236}">
                  <a16:creationId xmlns:a16="http://schemas.microsoft.com/office/drawing/2014/main" id="{8864EA8D-23A5-480B-B572-EC9231DA9F27}"/>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0">
              <a:extLst>
                <a:ext uri="{FF2B5EF4-FFF2-40B4-BE49-F238E27FC236}">
                  <a16:creationId xmlns:a16="http://schemas.microsoft.com/office/drawing/2014/main" id="{7E7A22C6-0ED7-4B3A-A072-5FF04EDA095C}"/>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779CAAAF-87D2-4803-9DE0-7A92F32FDB9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
              <a:extLst>
                <a:ext uri="{FF2B5EF4-FFF2-40B4-BE49-F238E27FC236}">
                  <a16:creationId xmlns:a16="http://schemas.microsoft.com/office/drawing/2014/main" id="{D9FDD798-89B8-4888-AA8F-56A7874F167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3">
              <a:extLst>
                <a:ext uri="{FF2B5EF4-FFF2-40B4-BE49-F238E27FC236}">
                  <a16:creationId xmlns:a16="http://schemas.microsoft.com/office/drawing/2014/main" id="{B33E24C1-B37C-4EE2-A26B-5CB21BF9AF3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0382087-71FE-4411-9F39-6ED7FDBCF2AD}"/>
              </a:ext>
            </a:extLst>
          </p:cNvPr>
          <p:cNvGrpSpPr/>
          <p:nvPr/>
        </p:nvGrpSpPr>
        <p:grpSpPr>
          <a:xfrm>
            <a:off x="7067555" y="2571952"/>
            <a:ext cx="638176" cy="650876"/>
            <a:chOff x="7067555" y="2606677"/>
            <a:chExt cx="638176" cy="650876"/>
          </a:xfrm>
        </p:grpSpPr>
        <p:sp>
          <p:nvSpPr>
            <p:cNvPr id="77" name="Freeform 44">
              <a:extLst>
                <a:ext uri="{FF2B5EF4-FFF2-40B4-BE49-F238E27FC236}">
                  <a16:creationId xmlns:a16="http://schemas.microsoft.com/office/drawing/2014/main" id="{7CB61A90-9FCC-4203-9EE8-D47612DBF72B}"/>
                </a:ext>
              </a:extLst>
            </p:cNvPr>
            <p:cNvSpPr>
              <a:spLocks noEditPoints="1"/>
            </p:cNvSpPr>
            <p:nvPr/>
          </p:nvSpPr>
          <p:spPr bwMode="auto">
            <a:xfrm>
              <a:off x="7294476" y="2741301"/>
              <a:ext cx="279804" cy="278744"/>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4">
              <a:extLst>
                <a:ext uri="{FF2B5EF4-FFF2-40B4-BE49-F238E27FC236}">
                  <a16:creationId xmlns:a16="http://schemas.microsoft.com/office/drawing/2014/main" id="{3195E682-DDC2-4C13-BD71-036B15720478}"/>
                </a:ext>
              </a:extLst>
            </p:cNvPr>
            <p:cNvGrpSpPr>
              <a:grpSpLocks noChangeAspect="1"/>
            </p:cNvGrpSpPr>
            <p:nvPr/>
          </p:nvGrpSpPr>
          <p:grpSpPr bwMode="auto">
            <a:xfrm>
              <a:off x="7067555" y="2606677"/>
              <a:ext cx="638176" cy="650876"/>
              <a:chOff x="4452" y="1642"/>
              <a:chExt cx="402" cy="410"/>
            </a:xfrm>
          </p:grpSpPr>
          <p:sp>
            <p:nvSpPr>
              <p:cNvPr id="10" name="Freeform 5">
                <a:extLst>
                  <a:ext uri="{FF2B5EF4-FFF2-40B4-BE49-F238E27FC236}">
                    <a16:creationId xmlns:a16="http://schemas.microsoft.com/office/drawing/2014/main" id="{A7AF64AE-87F5-44EC-93B7-969E4F3B8BB3}"/>
                  </a:ext>
                </a:extLst>
              </p:cNvPr>
              <p:cNvSpPr>
                <a:spLocks/>
              </p:cNvSpPr>
              <p:nvPr/>
            </p:nvSpPr>
            <p:spPr bwMode="auto">
              <a:xfrm>
                <a:off x="4452" y="1727"/>
                <a:ext cx="248" cy="325"/>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C934221-5DDF-4B01-AB11-A304AA657C00}"/>
                  </a:ext>
                </a:extLst>
              </p:cNvPr>
              <p:cNvSpPr>
                <a:spLocks/>
              </p:cNvSpPr>
              <p:nvPr/>
            </p:nvSpPr>
            <p:spPr bwMode="auto">
              <a:xfrm>
                <a:off x="4556" y="1642"/>
                <a:ext cx="298" cy="334"/>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42253909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8">
            <a:extLst>
              <a:ext uri="{FF2B5EF4-FFF2-40B4-BE49-F238E27FC236}">
                <a16:creationId xmlns:a16="http://schemas.microsoft.com/office/drawing/2014/main" id="{D95089D4-E438-46BB-8F14-E4656A87DC6A}"/>
              </a:ext>
            </a:extLst>
          </p:cNvPr>
          <p:cNvGraphicFramePr>
            <a:graphicFrameLocks noGrp="1"/>
          </p:cNvGraphicFramePr>
          <p:nvPr/>
        </p:nvGraphicFramePr>
        <p:xfrm>
          <a:off x="564628" y="3798095"/>
          <a:ext cx="11039549" cy="2595392"/>
        </p:xfrm>
        <a:graphic>
          <a:graphicData uri="http://schemas.openxmlformats.org/drawingml/2006/table">
            <a:tbl>
              <a:tblPr firstCol="1" bandRow="1">
                <a:tableStyleId>{21E4AEA4-8DFA-4A89-87EB-49C32662AFE0}</a:tableStyleId>
              </a:tblPr>
              <a:tblGrid>
                <a:gridCol w="1488761">
                  <a:extLst>
                    <a:ext uri="{9D8B030D-6E8A-4147-A177-3AD203B41FA5}">
                      <a16:colId xmlns:a16="http://schemas.microsoft.com/office/drawing/2014/main" val="3942252270"/>
                    </a:ext>
                  </a:extLst>
                </a:gridCol>
                <a:gridCol w="2387697">
                  <a:extLst>
                    <a:ext uri="{9D8B030D-6E8A-4147-A177-3AD203B41FA5}">
                      <a16:colId xmlns:a16="http://schemas.microsoft.com/office/drawing/2014/main" val="310151174"/>
                    </a:ext>
                  </a:extLst>
                </a:gridCol>
                <a:gridCol w="2387697">
                  <a:extLst>
                    <a:ext uri="{9D8B030D-6E8A-4147-A177-3AD203B41FA5}">
                      <a16:colId xmlns:a16="http://schemas.microsoft.com/office/drawing/2014/main" val="1062026747"/>
                    </a:ext>
                  </a:extLst>
                </a:gridCol>
                <a:gridCol w="2387697">
                  <a:extLst>
                    <a:ext uri="{9D8B030D-6E8A-4147-A177-3AD203B41FA5}">
                      <a16:colId xmlns:a16="http://schemas.microsoft.com/office/drawing/2014/main" val="2886538984"/>
                    </a:ext>
                  </a:extLst>
                </a:gridCol>
                <a:gridCol w="2387697">
                  <a:extLst>
                    <a:ext uri="{9D8B030D-6E8A-4147-A177-3AD203B41FA5}">
                      <a16:colId xmlns:a16="http://schemas.microsoft.com/office/drawing/2014/main" val="401243619"/>
                    </a:ext>
                  </a:extLst>
                </a:gridCol>
              </a:tblGrid>
              <a:tr h="694309">
                <a:tc>
                  <a:txBody>
                    <a:bodyPr/>
                    <a:lstStyle/>
                    <a:p>
                      <a:r>
                        <a:rPr lang="en-US" dirty="0"/>
                        <a:t>Example</a:t>
                      </a:r>
                    </a:p>
                  </a:txBody>
                  <a:tcPr>
                    <a:solidFill>
                      <a:srgbClr val="0078D4"/>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Scheduling app for flight crew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Lost luggage helper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New flight crew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Flight crew analysis</a:t>
                      </a:r>
                    </a:p>
                    <a:p>
                      <a:endParaRPr lang="en-US" dirty="0"/>
                    </a:p>
                  </a:txBody>
                  <a:tcPr/>
                </a:tc>
                <a:extLst>
                  <a:ext uri="{0D108BD9-81ED-4DB2-BD59-A6C34878D82A}">
                    <a16:rowId xmlns:a16="http://schemas.microsoft.com/office/drawing/2014/main" val="3133923817"/>
                  </a:ext>
                </a:extLst>
              </a:tr>
              <a:tr h="402258">
                <a:tc>
                  <a:txBody>
                    <a:bodyPr/>
                    <a:lstStyle/>
                    <a:p>
                      <a:r>
                        <a:rPr lang="en-US" dirty="0"/>
                        <a:t>Auth</a:t>
                      </a:r>
                    </a:p>
                  </a:txBody>
                  <a:tcPr>
                    <a:solidFill>
                      <a:srgbClr val="0078D4"/>
                    </a:solidFill>
                  </a:tcPr>
                </a:tc>
                <a:tc>
                  <a:txBody>
                    <a:bodyPr/>
                    <a:lstStyle/>
                    <a:p>
                      <a:r>
                        <a:rPr lang="en-US" dirty="0"/>
                        <a:t>Interactive user</a:t>
                      </a:r>
                    </a:p>
                  </a:txBody>
                  <a:tcPr/>
                </a:tc>
                <a:tc>
                  <a:txBody>
                    <a:bodyPr/>
                    <a:lstStyle/>
                    <a:p>
                      <a:r>
                        <a:rPr lang="en-US" dirty="0"/>
                        <a:t>Device code</a:t>
                      </a:r>
                    </a:p>
                  </a:txBody>
                  <a:tcPr/>
                </a:tc>
                <a:tc>
                  <a:txBody>
                    <a:bodyPr/>
                    <a:lstStyle/>
                    <a:p>
                      <a:r>
                        <a:rPr lang="en-US" dirty="0"/>
                        <a:t>App only</a:t>
                      </a:r>
                    </a:p>
                  </a:txBody>
                  <a:tcPr/>
                </a:tc>
                <a:tc>
                  <a:txBody>
                    <a:bodyPr/>
                    <a:lstStyle/>
                    <a:p>
                      <a:r>
                        <a:rPr lang="en-US" dirty="0"/>
                        <a:t>App only</a:t>
                      </a:r>
                    </a:p>
                  </a:txBody>
                  <a:tcPr/>
                </a:tc>
                <a:extLst>
                  <a:ext uri="{0D108BD9-81ED-4DB2-BD59-A6C34878D82A}">
                    <a16:rowId xmlns:a16="http://schemas.microsoft.com/office/drawing/2014/main" val="3544561130"/>
                  </a:ext>
                </a:extLst>
              </a:tr>
              <a:tr h="402258">
                <a:tc>
                  <a:txBody>
                    <a:bodyPr/>
                    <a:lstStyle/>
                    <a:p>
                      <a:r>
                        <a:rPr lang="en-US" dirty="0"/>
                        <a:t>Challenge</a:t>
                      </a:r>
                    </a:p>
                  </a:txBody>
                  <a:tcPr>
                    <a:solidFill>
                      <a:srgbClr val="0078D4"/>
                    </a:solidFill>
                  </a:tcPr>
                </a:tc>
                <a:tc>
                  <a:txBody>
                    <a:bodyPr/>
                    <a:lstStyle/>
                    <a:p>
                      <a:r>
                        <a:rPr lang="en-US" dirty="0"/>
                        <a:t>Offline sync</a:t>
                      </a:r>
                    </a:p>
                  </a:txBody>
                  <a:tcPr/>
                </a:tc>
                <a:tc>
                  <a:txBody>
                    <a:bodyPr/>
                    <a:lstStyle/>
                    <a:p>
                      <a:r>
                        <a:rPr lang="en-US" dirty="0"/>
                        <a:t>Limited real estate</a:t>
                      </a:r>
                    </a:p>
                  </a:txBody>
                  <a:tcPr/>
                </a:tc>
                <a:tc>
                  <a:txBody>
                    <a:bodyPr/>
                    <a:lstStyle/>
                    <a:p>
                      <a:r>
                        <a:rPr lang="en-US" dirty="0"/>
                        <a:t>Throttling</a:t>
                      </a:r>
                    </a:p>
                  </a:txBody>
                  <a:tcPr/>
                </a:tc>
                <a:tc>
                  <a:txBody>
                    <a:bodyPr/>
                    <a:lstStyle/>
                    <a:p>
                      <a:r>
                        <a:rPr lang="en-US" dirty="0"/>
                        <a:t>Security and privacy</a:t>
                      </a:r>
                    </a:p>
                  </a:txBody>
                  <a:tcPr/>
                </a:tc>
                <a:extLst>
                  <a:ext uri="{0D108BD9-81ED-4DB2-BD59-A6C34878D82A}">
                    <a16:rowId xmlns:a16="http://schemas.microsoft.com/office/drawing/2014/main" val="1225573548"/>
                  </a:ext>
                </a:extLst>
              </a:tr>
              <a:tr h="402258">
                <a:tc>
                  <a:txBody>
                    <a:bodyPr/>
                    <a:lstStyle/>
                    <a:p>
                      <a:r>
                        <a:rPr lang="en-US" dirty="0"/>
                        <a:t>Decision</a:t>
                      </a:r>
                    </a:p>
                  </a:txBody>
                  <a:tcPr>
                    <a:solidFill>
                      <a:srgbClr val="0078D4"/>
                    </a:solidFill>
                  </a:tcPr>
                </a:tc>
                <a:tc>
                  <a:txBody>
                    <a:bodyPr/>
                    <a:lstStyle/>
                    <a:p>
                      <a:r>
                        <a:rPr lang="en-US" dirty="0"/>
                        <a:t>Middle tier or no</a:t>
                      </a:r>
                    </a:p>
                  </a:txBody>
                  <a:tcPr/>
                </a:tc>
                <a:tc>
                  <a:txBody>
                    <a:bodyPr/>
                    <a:lstStyle/>
                    <a:p>
                      <a:r>
                        <a:rPr lang="en-US" dirty="0"/>
                        <a:t>Bot or not</a:t>
                      </a:r>
                    </a:p>
                  </a:txBody>
                  <a:tcPr/>
                </a:tc>
                <a:tc>
                  <a:txBody>
                    <a:bodyPr/>
                    <a:lstStyle/>
                    <a:p>
                      <a:r>
                        <a:rPr lang="en-US" dirty="0"/>
                        <a:t>How to get changes</a:t>
                      </a:r>
                    </a:p>
                  </a:txBody>
                  <a:tcPr/>
                </a:tc>
                <a:tc>
                  <a:txBody>
                    <a:bodyPr/>
                    <a:lstStyle/>
                    <a:p>
                      <a:r>
                        <a:rPr lang="en-US" dirty="0"/>
                        <a:t>Where to unify data</a:t>
                      </a:r>
                    </a:p>
                  </a:txBody>
                  <a:tcPr/>
                </a:tc>
                <a:extLst>
                  <a:ext uri="{0D108BD9-81ED-4DB2-BD59-A6C34878D82A}">
                    <a16:rowId xmlns:a16="http://schemas.microsoft.com/office/drawing/2014/main" val="2343361477"/>
                  </a:ext>
                </a:extLst>
              </a:tr>
              <a:tr h="694309">
                <a:tc>
                  <a:txBody>
                    <a:bodyPr/>
                    <a:lstStyle/>
                    <a:p>
                      <a:r>
                        <a:rPr lang="en-US" dirty="0"/>
                        <a:t>Ingredients</a:t>
                      </a:r>
                    </a:p>
                  </a:txBody>
                  <a:tcPr>
                    <a:solidFill>
                      <a:srgbClr val="0078D4"/>
                    </a:solidFill>
                  </a:tcPr>
                </a:tc>
                <a:tc>
                  <a:txBody>
                    <a:bodyPr/>
                    <a:lstStyle/>
                    <a:p>
                      <a:r>
                        <a:rPr lang="en-US" dirty="0"/>
                        <a:t>Microsoft Graph toolkit</a:t>
                      </a:r>
                    </a:p>
                  </a:txBody>
                  <a:tcPr/>
                </a:tc>
                <a:tc>
                  <a:txBody>
                    <a:bodyPr/>
                    <a:lstStyle/>
                    <a:p>
                      <a:r>
                        <a:rPr lang="en-US" dirty="0"/>
                        <a:t>Adaptive cards</a:t>
                      </a:r>
                    </a:p>
                  </a:txBody>
                  <a:tcPr/>
                </a:tc>
                <a:tc>
                  <a:txBody>
                    <a:bodyPr/>
                    <a:lstStyle/>
                    <a:p>
                      <a:r>
                        <a:rPr lang="en-US" dirty="0"/>
                        <a:t>Azure Functions bindings</a:t>
                      </a:r>
                    </a:p>
                  </a:txBody>
                  <a:tcPr/>
                </a:tc>
                <a:tc>
                  <a:txBody>
                    <a:bodyPr/>
                    <a:lstStyle/>
                    <a:p>
                      <a:r>
                        <a:rPr lang="en-US" dirty="0"/>
                        <a:t>Microsoft Graph data connect</a:t>
                      </a:r>
                    </a:p>
                  </a:txBody>
                  <a:tcPr/>
                </a:tc>
                <a:extLst>
                  <a:ext uri="{0D108BD9-81ED-4DB2-BD59-A6C34878D82A}">
                    <a16:rowId xmlns:a16="http://schemas.microsoft.com/office/drawing/2014/main" val="1333208536"/>
                  </a:ext>
                </a:extLst>
              </a:tr>
            </a:tbl>
          </a:graphicData>
        </a:graphic>
      </p:graphicFrame>
      <p:sp>
        <p:nvSpPr>
          <p:cNvPr id="40" name="Rectangle 39">
            <a:extLst>
              <a:ext uri="{FF2B5EF4-FFF2-40B4-BE49-F238E27FC236}">
                <a16:creationId xmlns:a16="http://schemas.microsoft.com/office/drawing/2014/main" id="{CD7B4B47-7579-41C3-93E7-337FDEE0FA08}"/>
              </a:ext>
            </a:extLst>
          </p:cNvPr>
          <p:cNvSpPr/>
          <p:nvPr/>
        </p:nvSpPr>
        <p:spPr bwMode="auto">
          <a:xfrm>
            <a:off x="4533737" y="1450517"/>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 name="Title 2">
            <a:extLst>
              <a:ext uri="{FF2B5EF4-FFF2-40B4-BE49-F238E27FC236}">
                <a16:creationId xmlns:a16="http://schemas.microsoft.com/office/drawing/2014/main" id="{7DC97D3C-9ED6-4A8B-91F3-957939596FD3}"/>
              </a:ext>
            </a:extLst>
          </p:cNvPr>
          <p:cNvSpPr>
            <a:spLocks noGrp="1"/>
          </p:cNvSpPr>
          <p:nvPr>
            <p:ph type="title"/>
          </p:nvPr>
        </p:nvSpPr>
        <p:spPr>
          <a:xfrm>
            <a:off x="588263" y="457200"/>
            <a:ext cx="11018520" cy="553998"/>
          </a:xfrm>
        </p:spPr>
        <p:txBody>
          <a:bodyPr>
            <a:normAutofit fontScale="90000"/>
          </a:bodyPr>
          <a:lstStyle/>
          <a:p>
            <a:r>
              <a:rPr lang="en-US" dirty="0"/>
              <a:t>App patterns summary</a:t>
            </a:r>
          </a:p>
        </p:txBody>
      </p:sp>
      <p:sp>
        <p:nvSpPr>
          <p:cNvPr id="18" name="Rectangle 17">
            <a:extLst>
              <a:ext uri="{FF2B5EF4-FFF2-40B4-BE49-F238E27FC236}">
                <a16:creationId xmlns:a16="http://schemas.microsoft.com/office/drawing/2014/main" id="{FD549DD2-6200-4D69-9C54-8CC6CE1FD29A}"/>
              </a:ext>
            </a:extLst>
          </p:cNvPr>
          <p:cNvSpPr/>
          <p:nvPr/>
        </p:nvSpPr>
        <p:spPr bwMode="auto">
          <a:xfrm>
            <a:off x="2151874" y="1450517"/>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6" name="Rectangle 25">
            <a:extLst>
              <a:ext uri="{FF2B5EF4-FFF2-40B4-BE49-F238E27FC236}">
                <a16:creationId xmlns:a16="http://schemas.microsoft.com/office/drawing/2014/main" id="{40D86C5D-C64F-42A0-BFEE-1B4E40DBAD2D}"/>
              </a:ext>
            </a:extLst>
          </p:cNvPr>
          <p:cNvSpPr/>
          <p:nvPr/>
        </p:nvSpPr>
        <p:spPr bwMode="auto">
          <a:xfrm>
            <a:off x="6915600" y="1438049"/>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27" name="Rectangle 26">
            <a:extLst>
              <a:ext uri="{FF2B5EF4-FFF2-40B4-BE49-F238E27FC236}">
                <a16:creationId xmlns:a16="http://schemas.microsoft.com/office/drawing/2014/main" id="{1913E68F-948A-4825-B1BB-FE68FE93E408}"/>
              </a:ext>
            </a:extLst>
          </p:cNvPr>
          <p:cNvSpPr/>
          <p:nvPr/>
        </p:nvSpPr>
        <p:spPr bwMode="auto">
          <a:xfrm>
            <a:off x="9297464" y="1438049"/>
            <a:ext cx="2123440" cy="2123440"/>
          </a:xfrm>
          <a:prstGeom prst="rect">
            <a:avLst/>
          </a:prstGeom>
          <a:solidFill>
            <a:schemeClr val="bg1"/>
          </a:solidFill>
          <a:ln>
            <a:noFill/>
            <a:headEnd type="none" w="med" len="med"/>
            <a:tailEnd type="none" w="med" len="med"/>
          </a:ln>
          <a:effectLst>
            <a:outerShdw blurRad="177800" dist="38100" dir="5400000" sx="97000" sy="97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err="1">
              <a:solidFill>
                <a:srgbClr val="0078D4"/>
              </a:solidFill>
              <a:latin typeface="+mj-lt"/>
              <a:cs typeface="Segoe UI" pitchFamily="34" charset="0"/>
            </a:endParaRPr>
          </a:p>
        </p:txBody>
      </p:sp>
      <p:sp>
        <p:nvSpPr>
          <p:cNvPr id="33" name="TextBox 32">
            <a:extLst>
              <a:ext uri="{FF2B5EF4-FFF2-40B4-BE49-F238E27FC236}">
                <a16:creationId xmlns:a16="http://schemas.microsoft.com/office/drawing/2014/main" id="{73F4C9C2-216F-4442-976D-5F5AD58BD092}"/>
              </a:ext>
            </a:extLst>
          </p:cNvPr>
          <p:cNvSpPr txBox="1"/>
          <p:nvPr/>
        </p:nvSpPr>
        <p:spPr>
          <a:xfrm>
            <a:off x="7400335" y="2690336"/>
            <a:ext cx="1153970"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srgbClr val="1A1A1A"/>
                    </a:gs>
                    <a:gs pos="30000">
                      <a:srgbClr val="1A1A1A"/>
                    </a:gs>
                  </a:gsLst>
                  <a:lin ang="5400000" scaled="0"/>
                </a:gradFill>
                <a:latin typeface="+mj-lt"/>
              </a:rPr>
              <a:t>process</a:t>
            </a: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automation</a:t>
            </a:r>
          </a:p>
        </p:txBody>
      </p:sp>
      <p:sp>
        <p:nvSpPr>
          <p:cNvPr id="35" name="TextBox 34">
            <a:extLst>
              <a:ext uri="{FF2B5EF4-FFF2-40B4-BE49-F238E27FC236}">
                <a16:creationId xmlns:a16="http://schemas.microsoft.com/office/drawing/2014/main" id="{891F45B6-0493-4801-8BF3-E39F8C24B23B}"/>
              </a:ext>
            </a:extLst>
          </p:cNvPr>
          <p:cNvSpPr txBox="1"/>
          <p:nvPr/>
        </p:nvSpPr>
        <p:spPr>
          <a:xfrm>
            <a:off x="10008665" y="2685173"/>
            <a:ext cx="745910" cy="492443"/>
          </a:xfrm>
          <a:prstGeom prst="rect">
            <a:avLst/>
          </a:prstGeom>
          <a:noFill/>
        </p:spPr>
        <p:txBody>
          <a:bodyPr wrap="none" lIns="0" tIns="0" rIns="0" bIns="0" rtlCol="0">
            <a:spAutoFit/>
          </a:bodyPr>
          <a:lstStyle/>
          <a:p>
            <a:pPr lvl="0" algn="ctr">
              <a:defRPr/>
            </a:pPr>
            <a:r>
              <a:rPr lang="en-US" sz="1600" dirty="0">
                <a:gradFill>
                  <a:gsLst>
                    <a:gs pos="2917">
                      <a:srgbClr val="1A1A1A"/>
                    </a:gs>
                    <a:gs pos="30000">
                      <a:srgbClr val="1A1A1A"/>
                    </a:gs>
                  </a:gsLst>
                  <a:lin ang="5400000" scaled="0"/>
                </a:gradFill>
                <a:latin typeface="+mj-lt"/>
              </a:rPr>
              <a:t>Analytic</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apps</a:t>
            </a:r>
          </a:p>
        </p:txBody>
      </p:sp>
      <p:sp>
        <p:nvSpPr>
          <p:cNvPr id="54" name="TextBox 53">
            <a:extLst>
              <a:ext uri="{FF2B5EF4-FFF2-40B4-BE49-F238E27FC236}">
                <a16:creationId xmlns:a16="http://schemas.microsoft.com/office/drawing/2014/main" id="{16E3DD5F-E928-4E76-8D68-A80604D031A0}"/>
              </a:ext>
            </a:extLst>
          </p:cNvPr>
          <p:cNvSpPr txBox="1"/>
          <p:nvPr/>
        </p:nvSpPr>
        <p:spPr>
          <a:xfrm>
            <a:off x="2580955" y="2688448"/>
            <a:ext cx="14202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Web apps,</a:t>
            </a:r>
          </a:p>
          <a:p>
            <a:pPr lvl="0" algn="ctr">
              <a:defRPr/>
            </a:pPr>
            <a:r>
              <a:rPr lang="en-US" sz="1600" dirty="0">
                <a:gradFill>
                  <a:gsLst>
                    <a:gs pos="2917">
                      <a:srgbClr val="1A1A1A"/>
                    </a:gs>
                    <a:gs pos="30000">
                      <a:srgbClr val="1A1A1A"/>
                    </a:gs>
                  </a:gsLst>
                  <a:lin ang="5400000" scaled="0"/>
                </a:gradFill>
                <a:latin typeface="+mj-lt"/>
              </a:rPr>
              <a:t>device &amp; native</a:t>
            </a:r>
          </a:p>
        </p:txBody>
      </p:sp>
      <p:sp>
        <p:nvSpPr>
          <p:cNvPr id="30" name="TextBox 29">
            <a:extLst>
              <a:ext uri="{FF2B5EF4-FFF2-40B4-BE49-F238E27FC236}">
                <a16:creationId xmlns:a16="http://schemas.microsoft.com/office/drawing/2014/main" id="{F26F6751-3BBB-4646-B1BA-6E0F784E9091}"/>
              </a:ext>
            </a:extLst>
          </p:cNvPr>
          <p:cNvSpPr txBox="1"/>
          <p:nvPr/>
        </p:nvSpPr>
        <p:spPr>
          <a:xfrm>
            <a:off x="5261231" y="2688448"/>
            <a:ext cx="668453"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Bots &amp;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agents</a:t>
            </a:r>
          </a:p>
        </p:txBody>
      </p:sp>
      <p:grpSp>
        <p:nvGrpSpPr>
          <p:cNvPr id="28" name="Group 27">
            <a:extLst>
              <a:ext uri="{FF2B5EF4-FFF2-40B4-BE49-F238E27FC236}">
                <a16:creationId xmlns:a16="http://schemas.microsoft.com/office/drawing/2014/main" id="{585F1697-B8D5-4A75-A542-1ADD1DB7926F}"/>
              </a:ext>
            </a:extLst>
          </p:cNvPr>
          <p:cNvGrpSpPr/>
          <p:nvPr/>
        </p:nvGrpSpPr>
        <p:grpSpPr>
          <a:xfrm>
            <a:off x="2822469" y="2037403"/>
            <a:ext cx="782250" cy="586684"/>
            <a:chOff x="6526947" y="2630588"/>
            <a:chExt cx="504181" cy="378134"/>
          </a:xfrm>
        </p:grpSpPr>
        <p:sp>
          <p:nvSpPr>
            <p:cNvPr id="29" name="Freeform 6">
              <a:extLst>
                <a:ext uri="{FF2B5EF4-FFF2-40B4-BE49-F238E27FC236}">
                  <a16:creationId xmlns:a16="http://schemas.microsoft.com/office/drawing/2014/main" id="{EF8A5FB0-D0FC-48EF-B371-EEC25D082679}"/>
                </a:ext>
              </a:extLst>
            </p:cNvPr>
            <p:cNvSpPr>
              <a:spLocks/>
            </p:cNvSpPr>
            <p:nvPr/>
          </p:nvSpPr>
          <p:spPr bwMode="auto">
            <a:xfrm>
              <a:off x="6526947" y="2630588"/>
              <a:ext cx="410601" cy="317022"/>
            </a:xfrm>
            <a:custGeom>
              <a:avLst/>
              <a:gdLst>
                <a:gd name="T0" fmla="*/ 0 w 346"/>
                <a:gd name="T1" fmla="*/ 241 h 267"/>
                <a:gd name="T2" fmla="*/ 0 w 346"/>
                <a:gd name="T3" fmla="*/ 241 h 267"/>
                <a:gd name="T4" fmla="*/ 2 w 346"/>
                <a:gd name="T5" fmla="*/ 251 h 267"/>
                <a:gd name="T6" fmla="*/ 7 w 346"/>
                <a:gd name="T7" fmla="*/ 259 h 267"/>
                <a:gd name="T8" fmla="*/ 15 w 346"/>
                <a:gd name="T9" fmla="*/ 265 h 267"/>
                <a:gd name="T10" fmla="*/ 25 w 346"/>
                <a:gd name="T11" fmla="*/ 267 h 267"/>
                <a:gd name="T12" fmla="*/ 133 w 346"/>
                <a:gd name="T13" fmla="*/ 267 h 267"/>
                <a:gd name="T14" fmla="*/ 133 w 346"/>
                <a:gd name="T15" fmla="*/ 160 h 267"/>
                <a:gd name="T16" fmla="*/ 80 w 346"/>
                <a:gd name="T17" fmla="*/ 160 h 267"/>
                <a:gd name="T18" fmla="*/ 80 w 346"/>
                <a:gd name="T19" fmla="*/ 160 h 267"/>
                <a:gd name="T20" fmla="*/ 80 w 346"/>
                <a:gd name="T21" fmla="*/ 27 h 267"/>
                <a:gd name="T22" fmla="*/ 80 w 346"/>
                <a:gd name="T23" fmla="*/ 27 h 267"/>
                <a:gd name="T24" fmla="*/ 319 w 346"/>
                <a:gd name="T25" fmla="*/ 27 h 267"/>
                <a:gd name="T26" fmla="*/ 319 w 346"/>
                <a:gd name="T27" fmla="*/ 27 h 267"/>
                <a:gd name="T28" fmla="*/ 319 w 346"/>
                <a:gd name="T29" fmla="*/ 80 h 267"/>
                <a:gd name="T30" fmla="*/ 346 w 346"/>
                <a:gd name="T31" fmla="*/ 80 h 267"/>
                <a:gd name="T32" fmla="*/ 346 w 346"/>
                <a:gd name="T33" fmla="*/ 0 h 267"/>
                <a:gd name="T34" fmla="*/ 53 w 346"/>
                <a:gd name="T35" fmla="*/ 0 h 267"/>
                <a:gd name="T36" fmla="*/ 53 w 346"/>
                <a:gd name="T37" fmla="*/ 168 h 267"/>
                <a:gd name="T38" fmla="*/ 9 w 346"/>
                <a:gd name="T39" fmla="*/ 214 h 267"/>
                <a:gd name="T40" fmla="*/ 2 w 346"/>
                <a:gd name="T41" fmla="*/ 227 h 267"/>
                <a:gd name="T42" fmla="*/ 0 w 346"/>
                <a:gd name="T43" fmla="*/ 24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267">
                  <a:moveTo>
                    <a:pt x="0" y="241"/>
                  </a:moveTo>
                  <a:lnTo>
                    <a:pt x="0" y="241"/>
                  </a:lnTo>
                  <a:cubicBezTo>
                    <a:pt x="0" y="245"/>
                    <a:pt x="0" y="248"/>
                    <a:pt x="2" y="251"/>
                  </a:cubicBezTo>
                  <a:cubicBezTo>
                    <a:pt x="3" y="254"/>
                    <a:pt x="5" y="257"/>
                    <a:pt x="7" y="259"/>
                  </a:cubicBezTo>
                  <a:cubicBezTo>
                    <a:pt x="9" y="262"/>
                    <a:pt x="12" y="263"/>
                    <a:pt x="15" y="265"/>
                  </a:cubicBezTo>
                  <a:cubicBezTo>
                    <a:pt x="18" y="266"/>
                    <a:pt x="22" y="267"/>
                    <a:pt x="25" y="267"/>
                  </a:cubicBezTo>
                  <a:lnTo>
                    <a:pt x="133" y="267"/>
                  </a:lnTo>
                  <a:lnTo>
                    <a:pt x="133" y="160"/>
                  </a:lnTo>
                  <a:lnTo>
                    <a:pt x="80" y="160"/>
                  </a:lnTo>
                  <a:lnTo>
                    <a:pt x="80" y="160"/>
                  </a:lnTo>
                  <a:lnTo>
                    <a:pt x="80" y="27"/>
                  </a:lnTo>
                  <a:lnTo>
                    <a:pt x="80" y="27"/>
                  </a:lnTo>
                  <a:lnTo>
                    <a:pt x="319" y="27"/>
                  </a:lnTo>
                  <a:lnTo>
                    <a:pt x="319" y="27"/>
                  </a:lnTo>
                  <a:lnTo>
                    <a:pt x="319" y="80"/>
                  </a:lnTo>
                  <a:lnTo>
                    <a:pt x="346" y="80"/>
                  </a:lnTo>
                  <a:lnTo>
                    <a:pt x="346" y="0"/>
                  </a:lnTo>
                  <a:lnTo>
                    <a:pt x="53" y="0"/>
                  </a:lnTo>
                  <a:lnTo>
                    <a:pt x="53" y="168"/>
                  </a:lnTo>
                  <a:lnTo>
                    <a:pt x="9" y="214"/>
                  </a:lnTo>
                  <a:cubicBezTo>
                    <a:pt x="6" y="218"/>
                    <a:pt x="4" y="222"/>
                    <a:pt x="2" y="227"/>
                  </a:cubicBezTo>
                  <a:cubicBezTo>
                    <a:pt x="0" y="232"/>
                    <a:pt x="0" y="237"/>
                    <a:pt x="0" y="24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2CC753F8-D609-4530-B6F9-0B71DA86A8AF}"/>
                </a:ext>
              </a:extLst>
            </p:cNvPr>
            <p:cNvSpPr>
              <a:spLocks/>
            </p:cNvSpPr>
            <p:nvPr/>
          </p:nvSpPr>
          <p:spPr bwMode="auto">
            <a:xfrm>
              <a:off x="6622435" y="2819655"/>
              <a:ext cx="63023" cy="0"/>
            </a:xfrm>
            <a:custGeom>
              <a:avLst/>
              <a:gdLst>
                <a:gd name="T0" fmla="*/ 0 w 53"/>
                <a:gd name="T1" fmla="*/ 0 w 53"/>
                <a:gd name="T2" fmla="*/ 53 w 53"/>
                <a:gd name="T3" fmla="*/ 53 w 53"/>
                <a:gd name="T4" fmla="*/ 0 w 53"/>
                <a:gd name="T5" fmla="*/ 0 w 53"/>
              </a:gdLst>
              <a:ahLst/>
              <a:cxnLst>
                <a:cxn ang="0">
                  <a:pos x="T0" y="0"/>
                </a:cxn>
                <a:cxn ang="0">
                  <a:pos x="T1" y="0"/>
                </a:cxn>
                <a:cxn ang="0">
                  <a:pos x="T2" y="0"/>
                </a:cxn>
                <a:cxn ang="0">
                  <a:pos x="T3" y="0"/>
                </a:cxn>
                <a:cxn ang="0">
                  <a:pos x="T4" y="0"/>
                </a:cxn>
                <a:cxn ang="0">
                  <a:pos x="T5" y="0"/>
                </a:cxn>
              </a:cxnLst>
              <a:rect l="0" t="0" r="r" b="b"/>
              <a:pathLst>
                <a:path w="53">
                  <a:moveTo>
                    <a:pt x="0" y="0"/>
                  </a:moveTo>
                  <a:lnTo>
                    <a:pt x="0" y="0"/>
                  </a:lnTo>
                  <a:lnTo>
                    <a:pt x="53" y="0"/>
                  </a:lnTo>
                  <a:lnTo>
                    <a:pt x="53" y="0"/>
                  </a:lnTo>
                  <a:lnTo>
                    <a:pt x="0" y="0"/>
                  </a:lnTo>
                  <a:lnTo>
                    <a:pt x="0"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C46C0BF6-CE6A-468D-B6E9-F6AEC6AD0937}"/>
                </a:ext>
              </a:extLst>
            </p:cNvPr>
            <p:cNvSpPr>
              <a:spLocks/>
            </p:cNvSpPr>
            <p:nvPr/>
          </p:nvSpPr>
          <p:spPr bwMode="auto">
            <a:xfrm>
              <a:off x="6622435" y="2663055"/>
              <a:ext cx="282646" cy="0"/>
            </a:xfrm>
            <a:custGeom>
              <a:avLst/>
              <a:gdLst>
                <a:gd name="T0" fmla="*/ 239 w 239"/>
                <a:gd name="T1" fmla="*/ 239 w 239"/>
                <a:gd name="T2" fmla="*/ 0 w 239"/>
                <a:gd name="T3" fmla="*/ 0 w 239"/>
                <a:gd name="T4" fmla="*/ 239 w 239"/>
                <a:gd name="T5" fmla="*/ 239 w 239"/>
              </a:gdLst>
              <a:ahLst/>
              <a:cxnLst>
                <a:cxn ang="0">
                  <a:pos x="T0" y="0"/>
                </a:cxn>
                <a:cxn ang="0">
                  <a:pos x="T1" y="0"/>
                </a:cxn>
                <a:cxn ang="0">
                  <a:pos x="T2" y="0"/>
                </a:cxn>
                <a:cxn ang="0">
                  <a:pos x="T3" y="0"/>
                </a:cxn>
                <a:cxn ang="0">
                  <a:pos x="T4" y="0"/>
                </a:cxn>
                <a:cxn ang="0">
                  <a:pos x="T5" y="0"/>
                </a:cxn>
              </a:cxnLst>
              <a:rect l="0" t="0" r="r" b="b"/>
              <a:pathLst>
                <a:path w="239">
                  <a:moveTo>
                    <a:pt x="239" y="0"/>
                  </a:moveTo>
                  <a:lnTo>
                    <a:pt x="239" y="0"/>
                  </a:lnTo>
                  <a:lnTo>
                    <a:pt x="0" y="0"/>
                  </a:lnTo>
                  <a:lnTo>
                    <a:pt x="0" y="0"/>
                  </a:lnTo>
                  <a:lnTo>
                    <a:pt x="239" y="0"/>
                  </a:lnTo>
                  <a:lnTo>
                    <a:pt x="239" y="0"/>
                  </a:lnTo>
                  <a:close/>
                </a:path>
              </a:pathLst>
            </a:custGeom>
            <a:solidFill>
              <a:srgbClr val="2F2F2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40D419B7-D8B6-4B36-8364-C0605A54336D}"/>
                </a:ext>
              </a:extLst>
            </p:cNvPr>
            <p:cNvGrpSpPr/>
            <p:nvPr/>
          </p:nvGrpSpPr>
          <p:grpSpPr>
            <a:xfrm>
              <a:off x="6772734" y="2808359"/>
              <a:ext cx="201672" cy="148079"/>
              <a:chOff x="6718783" y="2209583"/>
              <a:chExt cx="274320" cy="201421"/>
            </a:xfrm>
          </p:grpSpPr>
          <p:sp>
            <p:nvSpPr>
              <p:cNvPr id="48" name="Rectangle 8">
                <a:extLst>
                  <a:ext uri="{FF2B5EF4-FFF2-40B4-BE49-F238E27FC236}">
                    <a16:creationId xmlns:a16="http://schemas.microsoft.com/office/drawing/2014/main" id="{93D7DDE9-6168-40C0-9AD4-38C211A42CBE}"/>
                  </a:ext>
                </a:extLst>
              </p:cNvPr>
              <p:cNvSpPr>
                <a:spLocks noChangeArrowheads="1"/>
              </p:cNvSpPr>
              <p:nvPr/>
            </p:nvSpPr>
            <p:spPr bwMode="auto">
              <a:xfrm>
                <a:off x="6718783" y="2219024"/>
                <a:ext cx="274320" cy="191980"/>
              </a:xfrm>
              <a:prstGeom prst="rect">
                <a:avLst/>
              </a:prstGeom>
              <a:solidFill>
                <a:srgbClr val="C1C1C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8">
                <a:extLst>
                  <a:ext uri="{FF2B5EF4-FFF2-40B4-BE49-F238E27FC236}">
                    <a16:creationId xmlns:a16="http://schemas.microsoft.com/office/drawing/2014/main" id="{4EC79010-83AD-484F-8D9A-F419E99C459D}"/>
                  </a:ext>
                </a:extLst>
              </p:cNvPr>
              <p:cNvSpPr>
                <a:spLocks noChangeArrowheads="1"/>
              </p:cNvSpPr>
              <p:nvPr/>
            </p:nvSpPr>
            <p:spPr bwMode="auto">
              <a:xfrm>
                <a:off x="6718783" y="2209583"/>
                <a:ext cx="274320" cy="2530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8">
                <a:extLst>
                  <a:ext uri="{FF2B5EF4-FFF2-40B4-BE49-F238E27FC236}">
                    <a16:creationId xmlns:a16="http://schemas.microsoft.com/office/drawing/2014/main" id="{E2B287B4-6148-4C3E-8C26-B938710AECE1}"/>
                  </a:ext>
                </a:extLst>
              </p:cNvPr>
              <p:cNvSpPr>
                <a:spLocks noChangeArrowheads="1"/>
              </p:cNvSpPr>
              <p:nvPr/>
            </p:nvSpPr>
            <p:spPr bwMode="auto">
              <a:xfrm>
                <a:off x="6748224"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8">
                <a:extLst>
                  <a:ext uri="{FF2B5EF4-FFF2-40B4-BE49-F238E27FC236}">
                    <a16:creationId xmlns:a16="http://schemas.microsoft.com/office/drawing/2014/main" id="{72A95E87-5F57-4B21-B1F8-43227E41A67E}"/>
                  </a:ext>
                </a:extLst>
              </p:cNvPr>
              <p:cNvSpPr>
                <a:spLocks noChangeArrowheads="1"/>
              </p:cNvSpPr>
              <p:nvPr/>
            </p:nvSpPr>
            <p:spPr bwMode="auto">
              <a:xfrm>
                <a:off x="6862052" y="2279077"/>
                <a:ext cx="94143" cy="73127"/>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2" name="Freeform 9">
              <a:extLst>
                <a:ext uri="{FF2B5EF4-FFF2-40B4-BE49-F238E27FC236}">
                  <a16:creationId xmlns:a16="http://schemas.microsoft.com/office/drawing/2014/main" id="{5A01A883-8230-429D-88F6-FA19648BF58B}"/>
                </a:ext>
              </a:extLst>
            </p:cNvPr>
            <p:cNvSpPr>
              <a:spLocks noEditPoints="1"/>
            </p:cNvSpPr>
            <p:nvPr/>
          </p:nvSpPr>
          <p:spPr bwMode="auto">
            <a:xfrm>
              <a:off x="6716015" y="2756633"/>
              <a:ext cx="315113" cy="252089"/>
            </a:xfrm>
            <a:custGeom>
              <a:avLst/>
              <a:gdLst>
                <a:gd name="T0" fmla="*/ 240 w 267"/>
                <a:gd name="T1" fmla="*/ 186 h 213"/>
                <a:gd name="T2" fmla="*/ 240 w 267"/>
                <a:gd name="T3" fmla="*/ 186 h 213"/>
                <a:gd name="T4" fmla="*/ 27 w 267"/>
                <a:gd name="T5" fmla="*/ 186 h 213"/>
                <a:gd name="T6" fmla="*/ 27 w 267"/>
                <a:gd name="T7" fmla="*/ 27 h 213"/>
                <a:gd name="T8" fmla="*/ 240 w 267"/>
                <a:gd name="T9" fmla="*/ 27 h 213"/>
                <a:gd name="T10" fmla="*/ 240 w 267"/>
                <a:gd name="T11" fmla="*/ 186 h 213"/>
                <a:gd name="T12" fmla="*/ 259 w 267"/>
                <a:gd name="T13" fmla="*/ 205 h 213"/>
                <a:gd name="T14" fmla="*/ 259 w 267"/>
                <a:gd name="T15" fmla="*/ 205 h 213"/>
                <a:gd name="T16" fmla="*/ 265 w 267"/>
                <a:gd name="T17" fmla="*/ 197 h 213"/>
                <a:gd name="T18" fmla="*/ 267 w 267"/>
                <a:gd name="T19" fmla="*/ 186 h 213"/>
                <a:gd name="T20" fmla="*/ 267 w 267"/>
                <a:gd name="T21" fmla="*/ 26 h 213"/>
                <a:gd name="T22" fmla="*/ 265 w 267"/>
                <a:gd name="T23" fmla="*/ 16 h 213"/>
                <a:gd name="T24" fmla="*/ 259 w 267"/>
                <a:gd name="T25" fmla="*/ 8 h 213"/>
                <a:gd name="T26" fmla="*/ 251 w 267"/>
                <a:gd name="T27" fmla="*/ 2 h 213"/>
                <a:gd name="T28" fmla="*/ 240 w 267"/>
                <a:gd name="T29" fmla="*/ 0 h 213"/>
                <a:gd name="T30" fmla="*/ 27 w 267"/>
                <a:gd name="T31" fmla="*/ 0 h 213"/>
                <a:gd name="T32" fmla="*/ 14 w 267"/>
                <a:gd name="T33" fmla="*/ 4 h 213"/>
                <a:gd name="T34" fmla="*/ 0 w 267"/>
                <a:gd name="T35" fmla="*/ 25 h 213"/>
                <a:gd name="T36" fmla="*/ 0 w 267"/>
                <a:gd name="T37" fmla="*/ 160 h 213"/>
                <a:gd name="T38" fmla="*/ 1 w 267"/>
                <a:gd name="T39" fmla="*/ 160 h 213"/>
                <a:gd name="T40" fmla="*/ 1 w 267"/>
                <a:gd name="T41" fmla="*/ 186 h 213"/>
                <a:gd name="T42" fmla="*/ 3 w 267"/>
                <a:gd name="T43" fmla="*/ 197 h 213"/>
                <a:gd name="T44" fmla="*/ 8 w 267"/>
                <a:gd name="T45" fmla="*/ 205 h 213"/>
                <a:gd name="T46" fmla="*/ 17 w 267"/>
                <a:gd name="T47" fmla="*/ 211 h 213"/>
                <a:gd name="T48" fmla="*/ 27 w 267"/>
                <a:gd name="T49" fmla="*/ 213 h 213"/>
                <a:gd name="T50" fmla="*/ 240 w 267"/>
                <a:gd name="T51" fmla="*/ 213 h 213"/>
                <a:gd name="T52" fmla="*/ 251 w 267"/>
                <a:gd name="T53" fmla="*/ 211 h 213"/>
                <a:gd name="T54" fmla="*/ 259 w 267"/>
                <a:gd name="T55" fmla="*/ 205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7" h="213">
                  <a:moveTo>
                    <a:pt x="240" y="186"/>
                  </a:moveTo>
                  <a:lnTo>
                    <a:pt x="240" y="186"/>
                  </a:lnTo>
                  <a:lnTo>
                    <a:pt x="27" y="186"/>
                  </a:lnTo>
                  <a:lnTo>
                    <a:pt x="27" y="27"/>
                  </a:lnTo>
                  <a:lnTo>
                    <a:pt x="240" y="27"/>
                  </a:lnTo>
                  <a:lnTo>
                    <a:pt x="240" y="186"/>
                  </a:lnTo>
                  <a:close/>
                  <a:moveTo>
                    <a:pt x="259" y="205"/>
                  </a:moveTo>
                  <a:lnTo>
                    <a:pt x="259" y="205"/>
                  </a:lnTo>
                  <a:cubicBezTo>
                    <a:pt x="262" y="203"/>
                    <a:pt x="264" y="200"/>
                    <a:pt x="265" y="197"/>
                  </a:cubicBezTo>
                  <a:cubicBezTo>
                    <a:pt x="266" y="193"/>
                    <a:pt x="267" y="190"/>
                    <a:pt x="267" y="186"/>
                  </a:cubicBezTo>
                  <a:lnTo>
                    <a:pt x="267" y="26"/>
                  </a:lnTo>
                  <a:cubicBezTo>
                    <a:pt x="267" y="22"/>
                    <a:pt x="266" y="19"/>
                    <a:pt x="265" y="16"/>
                  </a:cubicBezTo>
                  <a:cubicBezTo>
                    <a:pt x="263" y="13"/>
                    <a:pt x="261" y="10"/>
                    <a:pt x="259" y="8"/>
                  </a:cubicBezTo>
                  <a:cubicBezTo>
                    <a:pt x="257" y="5"/>
                    <a:pt x="254" y="3"/>
                    <a:pt x="251" y="2"/>
                  </a:cubicBezTo>
                  <a:cubicBezTo>
                    <a:pt x="247" y="1"/>
                    <a:pt x="244" y="0"/>
                    <a:pt x="240" y="0"/>
                  </a:cubicBezTo>
                  <a:lnTo>
                    <a:pt x="27" y="0"/>
                  </a:lnTo>
                  <a:cubicBezTo>
                    <a:pt x="19" y="0"/>
                    <a:pt x="14" y="4"/>
                    <a:pt x="14" y="4"/>
                  </a:cubicBezTo>
                  <a:cubicBezTo>
                    <a:pt x="7" y="8"/>
                    <a:pt x="0" y="13"/>
                    <a:pt x="0" y="25"/>
                  </a:cubicBezTo>
                  <a:lnTo>
                    <a:pt x="0" y="160"/>
                  </a:lnTo>
                  <a:lnTo>
                    <a:pt x="1" y="160"/>
                  </a:lnTo>
                  <a:lnTo>
                    <a:pt x="1" y="186"/>
                  </a:lnTo>
                  <a:cubicBezTo>
                    <a:pt x="1" y="190"/>
                    <a:pt x="1" y="194"/>
                    <a:pt x="3" y="197"/>
                  </a:cubicBezTo>
                  <a:cubicBezTo>
                    <a:pt x="4" y="200"/>
                    <a:pt x="6" y="203"/>
                    <a:pt x="8" y="205"/>
                  </a:cubicBezTo>
                  <a:cubicBezTo>
                    <a:pt x="11" y="208"/>
                    <a:pt x="14" y="210"/>
                    <a:pt x="17" y="211"/>
                  </a:cubicBezTo>
                  <a:cubicBezTo>
                    <a:pt x="20" y="212"/>
                    <a:pt x="23" y="213"/>
                    <a:pt x="27" y="213"/>
                  </a:cubicBezTo>
                  <a:lnTo>
                    <a:pt x="240" y="213"/>
                  </a:lnTo>
                  <a:cubicBezTo>
                    <a:pt x="244" y="213"/>
                    <a:pt x="248" y="212"/>
                    <a:pt x="251" y="211"/>
                  </a:cubicBezTo>
                  <a:cubicBezTo>
                    <a:pt x="254" y="210"/>
                    <a:pt x="257" y="208"/>
                    <a:pt x="259" y="205"/>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1">
              <a:extLst>
                <a:ext uri="{FF2B5EF4-FFF2-40B4-BE49-F238E27FC236}">
                  <a16:creationId xmlns:a16="http://schemas.microsoft.com/office/drawing/2014/main" id="{A8E9643D-F974-4F38-AF97-B4628A8AA58E}"/>
                </a:ext>
              </a:extLst>
            </p:cNvPr>
            <p:cNvSpPr>
              <a:spLocks/>
            </p:cNvSpPr>
            <p:nvPr/>
          </p:nvSpPr>
          <p:spPr bwMode="auto">
            <a:xfrm>
              <a:off x="6700736" y="2703159"/>
              <a:ext cx="30557" cy="42015"/>
            </a:xfrm>
            <a:custGeom>
              <a:avLst/>
              <a:gdLst>
                <a:gd name="T0" fmla="*/ 26 w 26"/>
                <a:gd name="T1" fmla="*/ 0 h 35"/>
                <a:gd name="T2" fmla="*/ 26 w 26"/>
                <a:gd name="T3" fmla="*/ 0 h 35"/>
                <a:gd name="T4" fmla="*/ 0 w 26"/>
                <a:gd name="T5" fmla="*/ 0 h 35"/>
                <a:gd name="T6" fmla="*/ 0 w 26"/>
                <a:gd name="T7" fmla="*/ 35 h 35"/>
                <a:gd name="T8" fmla="*/ 0 w 26"/>
                <a:gd name="T9" fmla="*/ 35 h 35"/>
                <a:gd name="T10" fmla="*/ 2 w 26"/>
                <a:gd name="T11" fmla="*/ 34 h 35"/>
                <a:gd name="T12" fmla="*/ 4 w 26"/>
                <a:gd name="T13" fmla="*/ 32 h 35"/>
                <a:gd name="T14" fmla="*/ 10 w 26"/>
                <a:gd name="T15" fmla="*/ 27 h 35"/>
                <a:gd name="T16" fmla="*/ 11 w 26"/>
                <a:gd name="T17" fmla="*/ 27 h 35"/>
                <a:gd name="T18" fmla="*/ 17 w 26"/>
                <a:gd name="T19" fmla="*/ 23 h 35"/>
                <a:gd name="T20" fmla="*/ 23 w 26"/>
                <a:gd name="T21" fmla="*/ 21 h 35"/>
                <a:gd name="T22" fmla="*/ 24 w 26"/>
                <a:gd name="T23" fmla="*/ 21 h 35"/>
                <a:gd name="T24" fmla="*/ 26 w 26"/>
                <a:gd name="T25" fmla="*/ 20 h 35"/>
                <a:gd name="T26" fmla="*/ 26 w 26"/>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5">
                  <a:moveTo>
                    <a:pt x="26" y="0"/>
                  </a:moveTo>
                  <a:lnTo>
                    <a:pt x="26" y="0"/>
                  </a:lnTo>
                  <a:lnTo>
                    <a:pt x="0" y="0"/>
                  </a:lnTo>
                  <a:lnTo>
                    <a:pt x="0" y="35"/>
                  </a:lnTo>
                  <a:lnTo>
                    <a:pt x="0" y="35"/>
                  </a:lnTo>
                  <a:cubicBezTo>
                    <a:pt x="0" y="35"/>
                    <a:pt x="1" y="34"/>
                    <a:pt x="2" y="34"/>
                  </a:cubicBezTo>
                  <a:cubicBezTo>
                    <a:pt x="2" y="33"/>
                    <a:pt x="3" y="32"/>
                    <a:pt x="4" y="32"/>
                  </a:cubicBezTo>
                  <a:cubicBezTo>
                    <a:pt x="6" y="30"/>
                    <a:pt x="8" y="29"/>
                    <a:pt x="10" y="27"/>
                  </a:cubicBezTo>
                  <a:cubicBezTo>
                    <a:pt x="10" y="27"/>
                    <a:pt x="10" y="27"/>
                    <a:pt x="11" y="27"/>
                  </a:cubicBezTo>
                  <a:cubicBezTo>
                    <a:pt x="13" y="25"/>
                    <a:pt x="15" y="24"/>
                    <a:pt x="17" y="23"/>
                  </a:cubicBezTo>
                  <a:cubicBezTo>
                    <a:pt x="19" y="22"/>
                    <a:pt x="21" y="22"/>
                    <a:pt x="23" y="21"/>
                  </a:cubicBezTo>
                  <a:cubicBezTo>
                    <a:pt x="23" y="21"/>
                    <a:pt x="23" y="21"/>
                    <a:pt x="24" y="21"/>
                  </a:cubicBezTo>
                  <a:cubicBezTo>
                    <a:pt x="25" y="20"/>
                    <a:pt x="26" y="20"/>
                    <a:pt x="26" y="20"/>
                  </a:cubicBezTo>
                  <a:lnTo>
                    <a:pt x="26"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2">
              <a:extLst>
                <a:ext uri="{FF2B5EF4-FFF2-40B4-BE49-F238E27FC236}">
                  <a16:creationId xmlns:a16="http://schemas.microsoft.com/office/drawing/2014/main" id="{B6448AE1-935D-4B7E-B801-61C7577F2260}"/>
                </a:ext>
              </a:extLst>
            </p:cNvPr>
            <p:cNvSpPr>
              <a:spLocks/>
            </p:cNvSpPr>
            <p:nvPr/>
          </p:nvSpPr>
          <p:spPr bwMode="auto">
            <a:xfrm>
              <a:off x="6729382" y="2727987"/>
              <a:ext cx="1911" cy="0"/>
            </a:xfrm>
            <a:custGeom>
              <a:avLst/>
              <a:gdLst>
                <a:gd name="T0" fmla="*/ 2 w 2"/>
                <a:gd name="T1" fmla="*/ 0 h 1"/>
                <a:gd name="T2" fmla="*/ 2 w 2"/>
                <a:gd name="T3" fmla="*/ 0 h 1"/>
                <a:gd name="T4" fmla="*/ 0 w 2"/>
                <a:gd name="T5" fmla="*/ 1 h 1"/>
                <a:gd name="T6" fmla="*/ 2 w 2"/>
                <a:gd name="T7" fmla="*/ 0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lnTo>
                    <a:pt x="2" y="0"/>
                  </a:lnTo>
                  <a:cubicBezTo>
                    <a:pt x="2" y="0"/>
                    <a:pt x="1" y="0"/>
                    <a:pt x="0" y="1"/>
                  </a:cubicBezTo>
                  <a:cubicBezTo>
                    <a:pt x="1" y="0"/>
                    <a:pt x="2" y="0"/>
                    <a:pt x="2" y="0"/>
                  </a:cubicBezTo>
                  <a:lnTo>
                    <a:pt x="2"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ED0E5FBA-3D02-40E4-B34D-4D0A474F1DAC}"/>
                </a:ext>
              </a:extLst>
            </p:cNvPr>
            <p:cNvSpPr>
              <a:spLocks/>
            </p:cNvSpPr>
            <p:nvPr/>
          </p:nvSpPr>
          <p:spPr bwMode="auto">
            <a:xfrm>
              <a:off x="6652992" y="2718437"/>
              <a:ext cx="32467" cy="78301"/>
            </a:xfrm>
            <a:custGeom>
              <a:avLst/>
              <a:gdLst>
                <a:gd name="T0" fmla="*/ 0 w 27"/>
                <a:gd name="T1" fmla="*/ 66 h 66"/>
                <a:gd name="T2" fmla="*/ 0 w 27"/>
                <a:gd name="T3" fmla="*/ 66 h 66"/>
                <a:gd name="T4" fmla="*/ 27 w 27"/>
                <a:gd name="T5" fmla="*/ 66 h 66"/>
                <a:gd name="T6" fmla="*/ 27 w 27"/>
                <a:gd name="T7" fmla="*/ 0 h 66"/>
                <a:gd name="T8" fmla="*/ 0 w 27"/>
                <a:gd name="T9" fmla="*/ 0 h 66"/>
                <a:gd name="T10" fmla="*/ 0 w 27"/>
                <a:gd name="T11" fmla="*/ 66 h 66"/>
              </a:gdLst>
              <a:ahLst/>
              <a:cxnLst>
                <a:cxn ang="0">
                  <a:pos x="T0" y="T1"/>
                </a:cxn>
                <a:cxn ang="0">
                  <a:pos x="T2" y="T3"/>
                </a:cxn>
                <a:cxn ang="0">
                  <a:pos x="T4" y="T5"/>
                </a:cxn>
                <a:cxn ang="0">
                  <a:pos x="T6" y="T7"/>
                </a:cxn>
                <a:cxn ang="0">
                  <a:pos x="T8" y="T9"/>
                </a:cxn>
                <a:cxn ang="0">
                  <a:pos x="T10" y="T11"/>
                </a:cxn>
              </a:cxnLst>
              <a:rect l="0" t="0" r="r" b="b"/>
              <a:pathLst>
                <a:path w="27" h="66">
                  <a:moveTo>
                    <a:pt x="0" y="66"/>
                  </a:moveTo>
                  <a:lnTo>
                    <a:pt x="0" y="66"/>
                  </a:lnTo>
                  <a:lnTo>
                    <a:pt x="27" y="66"/>
                  </a:lnTo>
                  <a:lnTo>
                    <a:pt x="27" y="0"/>
                  </a:lnTo>
                  <a:lnTo>
                    <a:pt x="0" y="0"/>
                  </a:lnTo>
                  <a:lnTo>
                    <a:pt x="0" y="6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17">
              <a:extLst>
                <a:ext uri="{FF2B5EF4-FFF2-40B4-BE49-F238E27FC236}">
                  <a16:creationId xmlns:a16="http://schemas.microsoft.com/office/drawing/2014/main" id="{8C957AB1-5959-430B-83B4-653991931E50}"/>
                </a:ext>
              </a:extLst>
            </p:cNvPr>
            <p:cNvSpPr>
              <a:spLocks/>
            </p:cNvSpPr>
            <p:nvPr/>
          </p:nvSpPr>
          <p:spPr bwMode="auto">
            <a:xfrm>
              <a:off x="6746571" y="2687881"/>
              <a:ext cx="32467" cy="38195"/>
            </a:xfrm>
            <a:custGeom>
              <a:avLst/>
              <a:gdLst>
                <a:gd name="T0" fmla="*/ 27 w 27"/>
                <a:gd name="T1" fmla="*/ 0 h 32"/>
                <a:gd name="T2" fmla="*/ 27 w 27"/>
                <a:gd name="T3" fmla="*/ 0 h 32"/>
                <a:gd name="T4" fmla="*/ 0 w 27"/>
                <a:gd name="T5" fmla="*/ 0 h 32"/>
                <a:gd name="T6" fmla="*/ 0 w 27"/>
                <a:gd name="T7" fmla="*/ 31 h 32"/>
                <a:gd name="T8" fmla="*/ 0 w 27"/>
                <a:gd name="T9" fmla="*/ 32 h 32"/>
                <a:gd name="T10" fmla="*/ 27 w 27"/>
                <a:gd name="T11" fmla="*/ 32 h 32"/>
                <a:gd name="T12" fmla="*/ 27 w 27"/>
                <a:gd name="T13" fmla="*/ 31 h 32"/>
                <a:gd name="T14" fmla="*/ 27 w 27"/>
                <a:gd name="T15" fmla="*/ 31 h 32"/>
                <a:gd name="T16" fmla="*/ 27 w 27"/>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2">
                  <a:moveTo>
                    <a:pt x="27" y="0"/>
                  </a:moveTo>
                  <a:lnTo>
                    <a:pt x="27" y="0"/>
                  </a:lnTo>
                  <a:lnTo>
                    <a:pt x="0" y="0"/>
                  </a:lnTo>
                  <a:lnTo>
                    <a:pt x="0" y="31"/>
                  </a:lnTo>
                  <a:lnTo>
                    <a:pt x="0" y="32"/>
                  </a:lnTo>
                  <a:lnTo>
                    <a:pt x="27" y="32"/>
                  </a:lnTo>
                  <a:lnTo>
                    <a:pt x="27" y="31"/>
                  </a:lnTo>
                  <a:lnTo>
                    <a:pt x="27" y="31"/>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18">
              <a:extLst>
                <a:ext uri="{FF2B5EF4-FFF2-40B4-BE49-F238E27FC236}">
                  <a16:creationId xmlns:a16="http://schemas.microsoft.com/office/drawing/2014/main" id="{C80B0710-2C6F-4D09-9FA1-7566DE899A13}"/>
                </a:ext>
              </a:extLst>
            </p:cNvPr>
            <p:cNvSpPr>
              <a:spLocks/>
            </p:cNvSpPr>
            <p:nvPr/>
          </p:nvSpPr>
          <p:spPr bwMode="auto">
            <a:xfrm>
              <a:off x="6746571" y="2687881"/>
              <a:ext cx="32467" cy="0"/>
            </a:xfrm>
            <a:custGeom>
              <a:avLst/>
              <a:gdLst>
                <a:gd name="T0" fmla="*/ 27 w 27"/>
                <a:gd name="T1" fmla="*/ 27 w 27"/>
                <a:gd name="T2" fmla="*/ 0 w 27"/>
                <a:gd name="T3" fmla="*/ 0 w 27"/>
                <a:gd name="T4" fmla="*/ 27 w 27"/>
                <a:gd name="T5" fmla="*/ 27 w 27"/>
              </a:gdLst>
              <a:ahLst/>
              <a:cxnLst>
                <a:cxn ang="0">
                  <a:pos x="T0" y="0"/>
                </a:cxn>
                <a:cxn ang="0">
                  <a:pos x="T1" y="0"/>
                </a:cxn>
                <a:cxn ang="0">
                  <a:pos x="T2" y="0"/>
                </a:cxn>
                <a:cxn ang="0">
                  <a:pos x="T3" y="0"/>
                </a:cxn>
                <a:cxn ang="0">
                  <a:pos x="T4" y="0"/>
                </a:cxn>
                <a:cxn ang="0">
                  <a:pos x="T5" y="0"/>
                </a:cxn>
              </a:cxnLst>
              <a:rect l="0" t="0" r="r" b="b"/>
              <a:pathLst>
                <a:path w="27">
                  <a:moveTo>
                    <a:pt x="27" y="0"/>
                  </a:moveTo>
                  <a:lnTo>
                    <a:pt x="27" y="0"/>
                  </a:lnTo>
                  <a:lnTo>
                    <a:pt x="0" y="0"/>
                  </a:lnTo>
                  <a:lnTo>
                    <a:pt x="0" y="0"/>
                  </a:lnTo>
                  <a:lnTo>
                    <a:pt x="27" y="0"/>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1" name="Group 10">
            <a:extLst>
              <a:ext uri="{FF2B5EF4-FFF2-40B4-BE49-F238E27FC236}">
                <a16:creationId xmlns:a16="http://schemas.microsoft.com/office/drawing/2014/main" id="{4966564C-AE81-4937-89A0-CABB05E831BA}"/>
              </a:ext>
            </a:extLst>
          </p:cNvPr>
          <p:cNvGrpSpPr>
            <a:grpSpLocks noChangeAspect="1"/>
          </p:cNvGrpSpPr>
          <p:nvPr/>
        </p:nvGrpSpPr>
        <p:grpSpPr bwMode="auto">
          <a:xfrm>
            <a:off x="10086856" y="2037527"/>
            <a:ext cx="544899" cy="602589"/>
            <a:chOff x="6772" y="1880"/>
            <a:chExt cx="170" cy="188"/>
          </a:xfrm>
          <a:solidFill>
            <a:srgbClr val="C1C1C1"/>
          </a:solidFill>
        </p:grpSpPr>
        <p:sp>
          <p:nvSpPr>
            <p:cNvPr id="62" name="Freeform 11">
              <a:extLst>
                <a:ext uri="{FF2B5EF4-FFF2-40B4-BE49-F238E27FC236}">
                  <a16:creationId xmlns:a16="http://schemas.microsoft.com/office/drawing/2014/main" id="{1F39B1A8-8DBD-49F2-BBF7-62A921A12DA6}"/>
                </a:ext>
              </a:extLst>
            </p:cNvPr>
            <p:cNvSpPr>
              <a:spLocks/>
            </p:cNvSpPr>
            <p:nvPr/>
          </p:nvSpPr>
          <p:spPr bwMode="auto">
            <a:xfrm>
              <a:off x="6836" y="1903"/>
              <a:ext cx="28" cy="34"/>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3" name="Freeform 12">
              <a:extLst>
                <a:ext uri="{FF2B5EF4-FFF2-40B4-BE49-F238E27FC236}">
                  <a16:creationId xmlns:a16="http://schemas.microsoft.com/office/drawing/2014/main" id="{471F8C17-0A7D-4FAA-BEAD-543365D0775B}"/>
                </a:ext>
              </a:extLst>
            </p:cNvPr>
            <p:cNvSpPr>
              <a:spLocks/>
            </p:cNvSpPr>
            <p:nvPr/>
          </p:nvSpPr>
          <p:spPr bwMode="auto">
            <a:xfrm>
              <a:off x="6794" y="1958"/>
              <a:ext cx="28" cy="78"/>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4" name="Freeform 13">
              <a:extLst>
                <a:ext uri="{FF2B5EF4-FFF2-40B4-BE49-F238E27FC236}">
                  <a16:creationId xmlns:a16="http://schemas.microsoft.com/office/drawing/2014/main" id="{EDDE806A-76B6-4522-8D9F-62BA8F8ED28B}"/>
                </a:ext>
              </a:extLst>
            </p:cNvPr>
            <p:cNvSpPr>
              <a:spLocks/>
            </p:cNvSpPr>
            <p:nvPr/>
          </p:nvSpPr>
          <p:spPr bwMode="auto">
            <a:xfrm>
              <a:off x="6772" y="1987"/>
              <a:ext cx="157" cy="81"/>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5" name="Freeform 14">
              <a:extLst>
                <a:ext uri="{FF2B5EF4-FFF2-40B4-BE49-F238E27FC236}">
                  <a16:creationId xmlns:a16="http://schemas.microsoft.com/office/drawing/2014/main" id="{B1453589-61AC-4CBF-AF2A-4096BDA92205}"/>
                </a:ext>
              </a:extLst>
            </p:cNvPr>
            <p:cNvSpPr>
              <a:spLocks/>
            </p:cNvSpPr>
            <p:nvPr/>
          </p:nvSpPr>
          <p:spPr bwMode="auto">
            <a:xfrm>
              <a:off x="6836" y="1958"/>
              <a:ext cx="28" cy="78"/>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6" name="Freeform 15">
              <a:extLst>
                <a:ext uri="{FF2B5EF4-FFF2-40B4-BE49-F238E27FC236}">
                  <a16:creationId xmlns:a16="http://schemas.microsoft.com/office/drawing/2014/main" id="{27929F2B-417F-4719-92F5-5E3B5C814A49}"/>
                </a:ext>
              </a:extLst>
            </p:cNvPr>
            <p:cNvSpPr>
              <a:spLocks/>
            </p:cNvSpPr>
            <p:nvPr/>
          </p:nvSpPr>
          <p:spPr bwMode="auto">
            <a:xfrm>
              <a:off x="6878" y="1903"/>
              <a:ext cx="28" cy="88"/>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7" name="Freeform 16">
              <a:extLst>
                <a:ext uri="{FF2B5EF4-FFF2-40B4-BE49-F238E27FC236}">
                  <a16:creationId xmlns:a16="http://schemas.microsoft.com/office/drawing/2014/main" id="{F4F6EFAE-5AD1-4DB2-BD83-E39572AD10D3}"/>
                </a:ext>
              </a:extLst>
            </p:cNvPr>
            <p:cNvSpPr>
              <a:spLocks/>
            </p:cNvSpPr>
            <p:nvPr/>
          </p:nvSpPr>
          <p:spPr bwMode="auto">
            <a:xfrm>
              <a:off x="6804" y="1935"/>
              <a:ext cx="50" cy="25"/>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8" name="Freeform 17">
              <a:extLst>
                <a:ext uri="{FF2B5EF4-FFF2-40B4-BE49-F238E27FC236}">
                  <a16:creationId xmlns:a16="http://schemas.microsoft.com/office/drawing/2014/main" id="{47705981-0EA3-44A1-A0B6-38AD40AA9433}"/>
                </a:ext>
              </a:extLst>
            </p:cNvPr>
            <p:cNvSpPr>
              <a:spLocks/>
            </p:cNvSpPr>
            <p:nvPr/>
          </p:nvSpPr>
          <p:spPr bwMode="auto">
            <a:xfrm>
              <a:off x="6846" y="1880"/>
              <a:ext cx="50" cy="25"/>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sp>
          <p:nvSpPr>
            <p:cNvPr id="69" name="Freeform 18">
              <a:extLst>
                <a:ext uri="{FF2B5EF4-FFF2-40B4-BE49-F238E27FC236}">
                  <a16:creationId xmlns:a16="http://schemas.microsoft.com/office/drawing/2014/main" id="{9AFF24DF-7127-44A2-924F-A646657FF07A}"/>
                </a:ext>
              </a:extLst>
            </p:cNvPr>
            <p:cNvSpPr>
              <a:spLocks/>
            </p:cNvSpPr>
            <p:nvPr/>
          </p:nvSpPr>
          <p:spPr bwMode="auto">
            <a:xfrm>
              <a:off x="6880" y="2042"/>
              <a:ext cx="62" cy="26"/>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ctr"/>
              <a:endParaRPr lang="en-US"/>
            </a:p>
          </p:txBody>
        </p:sp>
      </p:grpSp>
      <p:grpSp>
        <p:nvGrpSpPr>
          <p:cNvPr id="71" name="Group 38">
            <a:extLst>
              <a:ext uri="{FF2B5EF4-FFF2-40B4-BE49-F238E27FC236}">
                <a16:creationId xmlns:a16="http://schemas.microsoft.com/office/drawing/2014/main" id="{DD29D05D-0BFA-4914-967F-69C4D1B07071}"/>
              </a:ext>
            </a:extLst>
          </p:cNvPr>
          <p:cNvGrpSpPr>
            <a:grpSpLocks noChangeAspect="1"/>
          </p:cNvGrpSpPr>
          <p:nvPr/>
        </p:nvGrpSpPr>
        <p:grpSpPr bwMode="auto">
          <a:xfrm>
            <a:off x="5329448" y="2014243"/>
            <a:ext cx="532018" cy="633004"/>
            <a:chOff x="4535" y="1261"/>
            <a:chExt cx="216" cy="257"/>
          </a:xfrm>
        </p:grpSpPr>
        <p:sp>
          <p:nvSpPr>
            <p:cNvPr id="72" name="Freeform 39">
              <a:extLst>
                <a:ext uri="{FF2B5EF4-FFF2-40B4-BE49-F238E27FC236}">
                  <a16:creationId xmlns:a16="http://schemas.microsoft.com/office/drawing/2014/main" id="{8864EA8D-23A5-480B-B572-EC9231DA9F27}"/>
                </a:ext>
              </a:extLst>
            </p:cNvPr>
            <p:cNvSpPr>
              <a:spLocks noEditPoints="1"/>
            </p:cNvSpPr>
            <p:nvPr/>
          </p:nvSpPr>
          <p:spPr bwMode="auto">
            <a:xfrm>
              <a:off x="4535" y="1261"/>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40">
              <a:extLst>
                <a:ext uri="{FF2B5EF4-FFF2-40B4-BE49-F238E27FC236}">
                  <a16:creationId xmlns:a16="http://schemas.microsoft.com/office/drawing/2014/main" id="{7E7A22C6-0ED7-4B3A-A072-5FF04EDA095C}"/>
                </a:ext>
              </a:extLst>
            </p:cNvPr>
            <p:cNvSpPr>
              <a:spLocks/>
            </p:cNvSpPr>
            <p:nvPr/>
          </p:nvSpPr>
          <p:spPr bwMode="auto">
            <a:xfrm>
              <a:off x="4606"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41">
              <a:extLst>
                <a:ext uri="{FF2B5EF4-FFF2-40B4-BE49-F238E27FC236}">
                  <a16:creationId xmlns:a16="http://schemas.microsoft.com/office/drawing/2014/main" id="{779CAAAF-87D2-4803-9DE0-7A92F32FDB94}"/>
                </a:ext>
              </a:extLst>
            </p:cNvPr>
            <p:cNvSpPr>
              <a:spLocks/>
            </p:cNvSpPr>
            <p:nvPr/>
          </p:nvSpPr>
          <p:spPr bwMode="auto">
            <a:xfrm>
              <a:off x="4668" y="1352"/>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Freeform 42">
              <a:extLst>
                <a:ext uri="{FF2B5EF4-FFF2-40B4-BE49-F238E27FC236}">
                  <a16:creationId xmlns:a16="http://schemas.microsoft.com/office/drawing/2014/main" id="{D9FDD798-89B8-4888-AA8F-56A7874F1672}"/>
                </a:ext>
              </a:extLst>
            </p:cNvPr>
            <p:cNvSpPr>
              <a:spLocks/>
            </p:cNvSpPr>
            <p:nvPr/>
          </p:nvSpPr>
          <p:spPr bwMode="auto">
            <a:xfrm>
              <a:off x="4664" y="1352"/>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43">
              <a:extLst>
                <a:ext uri="{FF2B5EF4-FFF2-40B4-BE49-F238E27FC236}">
                  <a16:creationId xmlns:a16="http://schemas.microsoft.com/office/drawing/2014/main" id="{B33E24C1-B37C-4EE2-A26B-5CB21BF9AF38}"/>
                </a:ext>
              </a:extLst>
            </p:cNvPr>
            <p:cNvSpPr>
              <a:spLocks/>
            </p:cNvSpPr>
            <p:nvPr/>
          </p:nvSpPr>
          <p:spPr bwMode="auto">
            <a:xfrm>
              <a:off x="4626" y="1261"/>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 name="Group 11">
            <a:extLst>
              <a:ext uri="{FF2B5EF4-FFF2-40B4-BE49-F238E27FC236}">
                <a16:creationId xmlns:a16="http://schemas.microsoft.com/office/drawing/2014/main" id="{30382087-71FE-4411-9F39-6ED7FDBCF2AD}"/>
              </a:ext>
            </a:extLst>
          </p:cNvPr>
          <p:cNvGrpSpPr/>
          <p:nvPr/>
        </p:nvGrpSpPr>
        <p:grpSpPr>
          <a:xfrm>
            <a:off x="7658232" y="2037572"/>
            <a:ext cx="638177" cy="650876"/>
            <a:chOff x="7067566" y="2606677"/>
            <a:chExt cx="638177" cy="650876"/>
          </a:xfrm>
        </p:grpSpPr>
        <p:sp>
          <p:nvSpPr>
            <p:cNvPr id="77" name="Freeform 44">
              <a:extLst>
                <a:ext uri="{FF2B5EF4-FFF2-40B4-BE49-F238E27FC236}">
                  <a16:creationId xmlns:a16="http://schemas.microsoft.com/office/drawing/2014/main" id="{7CB61A90-9FCC-4203-9EE8-D47612DBF72B}"/>
                </a:ext>
              </a:extLst>
            </p:cNvPr>
            <p:cNvSpPr>
              <a:spLocks noEditPoints="1"/>
            </p:cNvSpPr>
            <p:nvPr/>
          </p:nvSpPr>
          <p:spPr bwMode="auto">
            <a:xfrm>
              <a:off x="7294476" y="2741301"/>
              <a:ext cx="279804" cy="278744"/>
            </a:xfrm>
            <a:custGeom>
              <a:avLst/>
              <a:gdLst>
                <a:gd name="T0" fmla="*/ 285 w 426"/>
                <a:gd name="T1" fmla="*/ 243 h 425"/>
                <a:gd name="T2" fmla="*/ 244 w 426"/>
                <a:gd name="T3" fmla="*/ 285 h 425"/>
                <a:gd name="T4" fmla="*/ 182 w 426"/>
                <a:gd name="T5" fmla="*/ 285 h 425"/>
                <a:gd name="T6" fmla="*/ 140 w 426"/>
                <a:gd name="T7" fmla="*/ 243 h 425"/>
                <a:gd name="T8" fmla="*/ 140 w 426"/>
                <a:gd name="T9" fmla="*/ 181 h 425"/>
                <a:gd name="T10" fmla="*/ 182 w 426"/>
                <a:gd name="T11" fmla="*/ 140 h 425"/>
                <a:gd name="T12" fmla="*/ 244 w 426"/>
                <a:gd name="T13" fmla="*/ 140 h 425"/>
                <a:gd name="T14" fmla="*/ 285 w 426"/>
                <a:gd name="T15" fmla="*/ 181 h 425"/>
                <a:gd name="T16" fmla="*/ 285 w 426"/>
                <a:gd name="T17" fmla="*/ 243 h 425"/>
                <a:gd name="T18" fmla="*/ 372 w 426"/>
                <a:gd name="T19" fmla="*/ 216 h 425"/>
                <a:gd name="T20" fmla="*/ 372 w 426"/>
                <a:gd name="T21" fmla="*/ 208 h 425"/>
                <a:gd name="T22" fmla="*/ 426 w 426"/>
                <a:gd name="T23" fmla="*/ 171 h 425"/>
                <a:gd name="T24" fmla="*/ 331 w 426"/>
                <a:gd name="T25" fmla="*/ 105 h 425"/>
                <a:gd name="T26" fmla="*/ 334 w 426"/>
                <a:gd name="T27" fmla="*/ 32 h 425"/>
                <a:gd name="T28" fmla="*/ 220 w 426"/>
                <a:gd name="T29" fmla="*/ 53 h 425"/>
                <a:gd name="T30" fmla="*/ 213 w 426"/>
                <a:gd name="T31" fmla="*/ 53 h 425"/>
                <a:gd name="T32" fmla="*/ 205 w 426"/>
                <a:gd name="T33" fmla="*/ 53 h 425"/>
                <a:gd name="T34" fmla="*/ 91 w 426"/>
                <a:gd name="T35" fmla="*/ 32 h 425"/>
                <a:gd name="T36" fmla="*/ 95 w 426"/>
                <a:gd name="T37" fmla="*/ 105 h 425"/>
                <a:gd name="T38" fmla="*/ 0 w 426"/>
                <a:gd name="T39" fmla="*/ 171 h 425"/>
                <a:gd name="T40" fmla="*/ 54 w 426"/>
                <a:gd name="T41" fmla="*/ 208 h 425"/>
                <a:gd name="T42" fmla="*/ 54 w 426"/>
                <a:gd name="T43" fmla="*/ 216 h 425"/>
                <a:gd name="T44" fmla="*/ 0 w 426"/>
                <a:gd name="T45" fmla="*/ 253 h 425"/>
                <a:gd name="T46" fmla="*/ 95 w 426"/>
                <a:gd name="T47" fmla="*/ 319 h 425"/>
                <a:gd name="T48" fmla="*/ 91 w 426"/>
                <a:gd name="T49" fmla="*/ 392 h 425"/>
                <a:gd name="T50" fmla="*/ 205 w 426"/>
                <a:gd name="T51" fmla="*/ 371 h 425"/>
                <a:gd name="T52" fmla="*/ 213 w 426"/>
                <a:gd name="T53" fmla="*/ 371 h 425"/>
                <a:gd name="T54" fmla="*/ 220 w 426"/>
                <a:gd name="T55" fmla="*/ 371 h 425"/>
                <a:gd name="T56" fmla="*/ 334 w 426"/>
                <a:gd name="T57" fmla="*/ 392 h 425"/>
                <a:gd name="T58" fmla="*/ 331 w 426"/>
                <a:gd name="T59" fmla="*/ 319 h 425"/>
                <a:gd name="T60" fmla="*/ 426 w 426"/>
                <a:gd name="T61" fmla="*/ 253 h 425"/>
                <a:gd name="T62" fmla="*/ 372 w 426"/>
                <a:gd name="T63" fmla="*/ 21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85" y="243"/>
                  </a:moveTo>
                  <a:lnTo>
                    <a:pt x="285" y="243"/>
                  </a:lnTo>
                  <a:cubicBezTo>
                    <a:pt x="281" y="252"/>
                    <a:pt x="276" y="261"/>
                    <a:pt x="269" y="268"/>
                  </a:cubicBezTo>
                  <a:cubicBezTo>
                    <a:pt x="261" y="275"/>
                    <a:pt x="253" y="281"/>
                    <a:pt x="244" y="285"/>
                  </a:cubicBezTo>
                  <a:cubicBezTo>
                    <a:pt x="234" y="289"/>
                    <a:pt x="224" y="291"/>
                    <a:pt x="213" y="291"/>
                  </a:cubicBezTo>
                  <a:cubicBezTo>
                    <a:pt x="202" y="291"/>
                    <a:pt x="192" y="289"/>
                    <a:pt x="182" y="285"/>
                  </a:cubicBezTo>
                  <a:cubicBezTo>
                    <a:pt x="173" y="281"/>
                    <a:pt x="164" y="275"/>
                    <a:pt x="157" y="268"/>
                  </a:cubicBezTo>
                  <a:cubicBezTo>
                    <a:pt x="150" y="261"/>
                    <a:pt x="144" y="252"/>
                    <a:pt x="140" y="243"/>
                  </a:cubicBezTo>
                  <a:cubicBezTo>
                    <a:pt x="136" y="233"/>
                    <a:pt x="134" y="223"/>
                    <a:pt x="134" y="212"/>
                  </a:cubicBezTo>
                  <a:cubicBezTo>
                    <a:pt x="134" y="201"/>
                    <a:pt x="136" y="191"/>
                    <a:pt x="140" y="181"/>
                  </a:cubicBezTo>
                  <a:cubicBezTo>
                    <a:pt x="144" y="172"/>
                    <a:pt x="150" y="164"/>
                    <a:pt x="157" y="156"/>
                  </a:cubicBezTo>
                  <a:cubicBezTo>
                    <a:pt x="164" y="149"/>
                    <a:pt x="173" y="144"/>
                    <a:pt x="182" y="140"/>
                  </a:cubicBezTo>
                  <a:cubicBezTo>
                    <a:pt x="192" y="135"/>
                    <a:pt x="202" y="133"/>
                    <a:pt x="213" y="133"/>
                  </a:cubicBezTo>
                  <a:cubicBezTo>
                    <a:pt x="224" y="133"/>
                    <a:pt x="234" y="135"/>
                    <a:pt x="244" y="140"/>
                  </a:cubicBezTo>
                  <a:cubicBezTo>
                    <a:pt x="253" y="144"/>
                    <a:pt x="261" y="149"/>
                    <a:pt x="269" y="156"/>
                  </a:cubicBezTo>
                  <a:cubicBezTo>
                    <a:pt x="276" y="164"/>
                    <a:pt x="281" y="172"/>
                    <a:pt x="285" y="181"/>
                  </a:cubicBezTo>
                  <a:cubicBezTo>
                    <a:pt x="290" y="191"/>
                    <a:pt x="292" y="201"/>
                    <a:pt x="292" y="212"/>
                  </a:cubicBezTo>
                  <a:cubicBezTo>
                    <a:pt x="292" y="223"/>
                    <a:pt x="290" y="233"/>
                    <a:pt x="285" y="243"/>
                  </a:cubicBezTo>
                  <a:close/>
                  <a:moveTo>
                    <a:pt x="372" y="216"/>
                  </a:moveTo>
                  <a:lnTo>
                    <a:pt x="372" y="216"/>
                  </a:lnTo>
                  <a:cubicBezTo>
                    <a:pt x="372" y="215"/>
                    <a:pt x="372" y="213"/>
                    <a:pt x="372" y="212"/>
                  </a:cubicBezTo>
                  <a:cubicBezTo>
                    <a:pt x="372" y="211"/>
                    <a:pt x="372" y="210"/>
                    <a:pt x="372" y="208"/>
                  </a:cubicBezTo>
                  <a:cubicBezTo>
                    <a:pt x="372" y="207"/>
                    <a:pt x="372" y="206"/>
                    <a:pt x="372" y="205"/>
                  </a:cubicBezTo>
                  <a:lnTo>
                    <a:pt x="426" y="171"/>
                  </a:lnTo>
                  <a:lnTo>
                    <a:pt x="393" y="91"/>
                  </a:lnTo>
                  <a:lnTo>
                    <a:pt x="331" y="105"/>
                  </a:lnTo>
                  <a:cubicBezTo>
                    <a:pt x="327" y="101"/>
                    <a:pt x="324" y="98"/>
                    <a:pt x="320" y="94"/>
                  </a:cubicBezTo>
                  <a:lnTo>
                    <a:pt x="334" y="32"/>
                  </a:lnTo>
                  <a:lnTo>
                    <a:pt x="254" y="0"/>
                  </a:lnTo>
                  <a:lnTo>
                    <a:pt x="220" y="53"/>
                  </a:lnTo>
                  <a:cubicBezTo>
                    <a:pt x="219" y="53"/>
                    <a:pt x="218" y="53"/>
                    <a:pt x="217" y="53"/>
                  </a:cubicBezTo>
                  <a:cubicBezTo>
                    <a:pt x="215" y="53"/>
                    <a:pt x="214" y="53"/>
                    <a:pt x="213" y="53"/>
                  </a:cubicBezTo>
                  <a:cubicBezTo>
                    <a:pt x="212" y="53"/>
                    <a:pt x="210" y="53"/>
                    <a:pt x="209" y="53"/>
                  </a:cubicBezTo>
                  <a:cubicBezTo>
                    <a:pt x="208" y="53"/>
                    <a:pt x="207" y="53"/>
                    <a:pt x="205" y="53"/>
                  </a:cubicBezTo>
                  <a:lnTo>
                    <a:pt x="172" y="0"/>
                  </a:lnTo>
                  <a:lnTo>
                    <a:pt x="91" y="32"/>
                  </a:lnTo>
                  <a:lnTo>
                    <a:pt x="106" y="94"/>
                  </a:lnTo>
                  <a:cubicBezTo>
                    <a:pt x="102" y="98"/>
                    <a:pt x="98" y="101"/>
                    <a:pt x="95" y="105"/>
                  </a:cubicBezTo>
                  <a:lnTo>
                    <a:pt x="33" y="91"/>
                  </a:lnTo>
                  <a:lnTo>
                    <a:pt x="0" y="171"/>
                  </a:lnTo>
                  <a:lnTo>
                    <a:pt x="54" y="205"/>
                  </a:lnTo>
                  <a:cubicBezTo>
                    <a:pt x="54" y="206"/>
                    <a:pt x="54" y="207"/>
                    <a:pt x="54" y="208"/>
                  </a:cubicBezTo>
                  <a:cubicBezTo>
                    <a:pt x="54" y="210"/>
                    <a:pt x="54" y="211"/>
                    <a:pt x="54" y="212"/>
                  </a:cubicBezTo>
                  <a:cubicBezTo>
                    <a:pt x="54" y="213"/>
                    <a:pt x="54" y="215"/>
                    <a:pt x="54" y="216"/>
                  </a:cubicBezTo>
                  <a:cubicBezTo>
                    <a:pt x="54" y="217"/>
                    <a:pt x="54" y="218"/>
                    <a:pt x="54" y="220"/>
                  </a:cubicBezTo>
                  <a:lnTo>
                    <a:pt x="0" y="253"/>
                  </a:lnTo>
                  <a:lnTo>
                    <a:pt x="33" y="334"/>
                  </a:lnTo>
                  <a:lnTo>
                    <a:pt x="95" y="319"/>
                  </a:lnTo>
                  <a:cubicBezTo>
                    <a:pt x="98" y="323"/>
                    <a:pt x="102" y="327"/>
                    <a:pt x="106" y="330"/>
                  </a:cubicBezTo>
                  <a:lnTo>
                    <a:pt x="91" y="392"/>
                  </a:lnTo>
                  <a:lnTo>
                    <a:pt x="172" y="425"/>
                  </a:lnTo>
                  <a:lnTo>
                    <a:pt x="205" y="371"/>
                  </a:lnTo>
                  <a:cubicBezTo>
                    <a:pt x="207" y="371"/>
                    <a:pt x="208" y="371"/>
                    <a:pt x="209" y="371"/>
                  </a:cubicBezTo>
                  <a:cubicBezTo>
                    <a:pt x="210" y="371"/>
                    <a:pt x="212" y="371"/>
                    <a:pt x="213" y="371"/>
                  </a:cubicBezTo>
                  <a:cubicBezTo>
                    <a:pt x="214" y="371"/>
                    <a:pt x="215" y="371"/>
                    <a:pt x="217" y="371"/>
                  </a:cubicBezTo>
                  <a:cubicBezTo>
                    <a:pt x="218" y="371"/>
                    <a:pt x="219" y="371"/>
                    <a:pt x="220" y="371"/>
                  </a:cubicBezTo>
                  <a:lnTo>
                    <a:pt x="254" y="425"/>
                  </a:lnTo>
                  <a:lnTo>
                    <a:pt x="334" y="392"/>
                  </a:lnTo>
                  <a:lnTo>
                    <a:pt x="320" y="330"/>
                  </a:lnTo>
                  <a:cubicBezTo>
                    <a:pt x="324" y="327"/>
                    <a:pt x="327" y="323"/>
                    <a:pt x="331" y="319"/>
                  </a:cubicBezTo>
                  <a:lnTo>
                    <a:pt x="393" y="334"/>
                  </a:lnTo>
                  <a:lnTo>
                    <a:pt x="426" y="253"/>
                  </a:lnTo>
                  <a:lnTo>
                    <a:pt x="372" y="220"/>
                  </a:lnTo>
                  <a:cubicBezTo>
                    <a:pt x="372" y="218"/>
                    <a:pt x="372" y="217"/>
                    <a:pt x="372" y="216"/>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8" name="Group 4">
              <a:extLst>
                <a:ext uri="{FF2B5EF4-FFF2-40B4-BE49-F238E27FC236}">
                  <a16:creationId xmlns:a16="http://schemas.microsoft.com/office/drawing/2014/main" id="{3195E682-DDC2-4C13-BD71-036B15720478}"/>
                </a:ext>
              </a:extLst>
            </p:cNvPr>
            <p:cNvGrpSpPr>
              <a:grpSpLocks noChangeAspect="1"/>
            </p:cNvGrpSpPr>
            <p:nvPr/>
          </p:nvGrpSpPr>
          <p:grpSpPr bwMode="auto">
            <a:xfrm>
              <a:off x="7067566" y="2606677"/>
              <a:ext cx="638177" cy="650876"/>
              <a:chOff x="4452" y="1642"/>
              <a:chExt cx="402" cy="410"/>
            </a:xfrm>
          </p:grpSpPr>
          <p:sp>
            <p:nvSpPr>
              <p:cNvPr id="10" name="Freeform 5">
                <a:extLst>
                  <a:ext uri="{FF2B5EF4-FFF2-40B4-BE49-F238E27FC236}">
                    <a16:creationId xmlns:a16="http://schemas.microsoft.com/office/drawing/2014/main" id="{A7AF64AE-87F5-44EC-93B7-969E4F3B8BB3}"/>
                  </a:ext>
                </a:extLst>
              </p:cNvPr>
              <p:cNvSpPr>
                <a:spLocks/>
              </p:cNvSpPr>
              <p:nvPr/>
            </p:nvSpPr>
            <p:spPr bwMode="auto">
              <a:xfrm>
                <a:off x="4452" y="1727"/>
                <a:ext cx="248" cy="325"/>
              </a:xfrm>
              <a:custGeom>
                <a:avLst/>
                <a:gdLst>
                  <a:gd name="T0" fmla="*/ 26 w 258"/>
                  <a:gd name="T1" fmla="*/ 57 h 338"/>
                  <a:gd name="T2" fmla="*/ 26 w 258"/>
                  <a:gd name="T3" fmla="*/ 57 h 338"/>
                  <a:gd name="T4" fmla="*/ 13 w 258"/>
                  <a:gd name="T5" fmla="*/ 72 h 338"/>
                  <a:gd name="T6" fmla="*/ 4 w 258"/>
                  <a:gd name="T7" fmla="*/ 83 h 338"/>
                  <a:gd name="T8" fmla="*/ 0 w 258"/>
                  <a:gd name="T9" fmla="*/ 89 h 338"/>
                  <a:gd name="T10" fmla="*/ 2 w 258"/>
                  <a:gd name="T11" fmla="*/ 95 h 338"/>
                  <a:gd name="T12" fmla="*/ 8 w 258"/>
                  <a:gd name="T13" fmla="*/ 98 h 338"/>
                  <a:gd name="T14" fmla="*/ 14 w 258"/>
                  <a:gd name="T15" fmla="*/ 98 h 338"/>
                  <a:gd name="T16" fmla="*/ 24 w 258"/>
                  <a:gd name="T17" fmla="*/ 96 h 338"/>
                  <a:gd name="T18" fmla="*/ 34 w 258"/>
                  <a:gd name="T19" fmla="*/ 93 h 338"/>
                  <a:gd name="T20" fmla="*/ 45 w 258"/>
                  <a:gd name="T21" fmla="*/ 90 h 338"/>
                  <a:gd name="T22" fmla="*/ 55 w 258"/>
                  <a:gd name="T23" fmla="*/ 87 h 338"/>
                  <a:gd name="T24" fmla="*/ 62 w 258"/>
                  <a:gd name="T25" fmla="*/ 86 h 338"/>
                  <a:gd name="T26" fmla="*/ 70 w 258"/>
                  <a:gd name="T27" fmla="*/ 144 h 338"/>
                  <a:gd name="T28" fmla="*/ 95 w 258"/>
                  <a:gd name="T29" fmla="*/ 194 h 338"/>
                  <a:gd name="T30" fmla="*/ 134 w 258"/>
                  <a:gd name="T31" fmla="*/ 233 h 338"/>
                  <a:gd name="T32" fmla="*/ 186 w 258"/>
                  <a:gd name="T33" fmla="*/ 260 h 338"/>
                  <a:gd name="T34" fmla="*/ 199 w 258"/>
                  <a:gd name="T35" fmla="*/ 269 h 338"/>
                  <a:gd name="T36" fmla="*/ 204 w 258"/>
                  <a:gd name="T37" fmla="*/ 285 h 338"/>
                  <a:gd name="T38" fmla="*/ 204 w 258"/>
                  <a:gd name="T39" fmla="*/ 338 h 338"/>
                  <a:gd name="T40" fmla="*/ 258 w 258"/>
                  <a:gd name="T41" fmla="*/ 338 h 338"/>
                  <a:gd name="T42" fmla="*/ 258 w 258"/>
                  <a:gd name="T43" fmla="*/ 285 h 338"/>
                  <a:gd name="T44" fmla="*/ 254 w 258"/>
                  <a:gd name="T45" fmla="*/ 260 h 338"/>
                  <a:gd name="T46" fmla="*/ 242 w 258"/>
                  <a:gd name="T47" fmla="*/ 238 h 338"/>
                  <a:gd name="T48" fmla="*/ 224 w 258"/>
                  <a:gd name="T49" fmla="*/ 220 h 338"/>
                  <a:gd name="T50" fmla="*/ 201 w 258"/>
                  <a:gd name="T51" fmla="*/ 209 h 338"/>
                  <a:gd name="T52" fmla="*/ 165 w 258"/>
                  <a:gd name="T53" fmla="*/ 191 h 338"/>
                  <a:gd name="T54" fmla="*/ 138 w 258"/>
                  <a:gd name="T55" fmla="*/ 163 h 338"/>
                  <a:gd name="T56" fmla="*/ 121 w 258"/>
                  <a:gd name="T57" fmla="*/ 128 h 338"/>
                  <a:gd name="T58" fmla="*/ 115 w 258"/>
                  <a:gd name="T59" fmla="*/ 88 h 338"/>
                  <a:gd name="T60" fmla="*/ 115 w 258"/>
                  <a:gd name="T61" fmla="*/ 86 h 338"/>
                  <a:gd name="T62" fmla="*/ 127 w 258"/>
                  <a:gd name="T63" fmla="*/ 89 h 338"/>
                  <a:gd name="T64" fmla="*/ 143 w 258"/>
                  <a:gd name="T65" fmla="*/ 93 h 338"/>
                  <a:gd name="T66" fmla="*/ 159 w 258"/>
                  <a:gd name="T67" fmla="*/ 97 h 338"/>
                  <a:gd name="T68" fmla="*/ 169 w 258"/>
                  <a:gd name="T69" fmla="*/ 98 h 338"/>
                  <a:gd name="T70" fmla="*/ 175 w 258"/>
                  <a:gd name="T71" fmla="*/ 95 h 338"/>
                  <a:gd name="T72" fmla="*/ 178 w 258"/>
                  <a:gd name="T73" fmla="*/ 89 h 338"/>
                  <a:gd name="T74" fmla="*/ 174 w 258"/>
                  <a:gd name="T75" fmla="*/ 83 h 338"/>
                  <a:gd name="T76" fmla="*/ 165 w 258"/>
                  <a:gd name="T77" fmla="*/ 72 h 338"/>
                  <a:gd name="T78" fmla="*/ 151 w 258"/>
                  <a:gd name="T79" fmla="*/ 57 h 338"/>
                  <a:gd name="T80" fmla="*/ 136 w 258"/>
                  <a:gd name="T81" fmla="*/ 42 h 338"/>
                  <a:gd name="T82" fmla="*/ 120 w 258"/>
                  <a:gd name="T83" fmla="*/ 26 h 338"/>
                  <a:gd name="T84" fmla="*/ 106 w 258"/>
                  <a:gd name="T85" fmla="*/ 13 h 338"/>
                  <a:gd name="T86" fmla="*/ 95 w 258"/>
                  <a:gd name="T87" fmla="*/ 3 h 338"/>
                  <a:gd name="T88" fmla="*/ 89 w 258"/>
                  <a:gd name="T89" fmla="*/ 0 h 338"/>
                  <a:gd name="T90" fmla="*/ 83 w 258"/>
                  <a:gd name="T91" fmla="*/ 3 h 338"/>
                  <a:gd name="T92" fmla="*/ 72 w 258"/>
                  <a:gd name="T93" fmla="*/ 13 h 338"/>
                  <a:gd name="T94" fmla="*/ 57 w 258"/>
                  <a:gd name="T95" fmla="*/ 26 h 338"/>
                  <a:gd name="T96" fmla="*/ 42 w 258"/>
                  <a:gd name="T97" fmla="*/ 42 h 338"/>
                  <a:gd name="T98" fmla="*/ 26 w 258"/>
                  <a:gd name="T99" fmla="*/ 57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 h="338">
                    <a:moveTo>
                      <a:pt x="26" y="57"/>
                    </a:moveTo>
                    <a:lnTo>
                      <a:pt x="26" y="57"/>
                    </a:lnTo>
                    <a:cubicBezTo>
                      <a:pt x="21" y="63"/>
                      <a:pt x="17" y="67"/>
                      <a:pt x="13" y="72"/>
                    </a:cubicBezTo>
                    <a:cubicBezTo>
                      <a:pt x="9" y="76"/>
                      <a:pt x="6" y="80"/>
                      <a:pt x="4" y="83"/>
                    </a:cubicBezTo>
                    <a:cubicBezTo>
                      <a:pt x="1" y="86"/>
                      <a:pt x="0" y="88"/>
                      <a:pt x="0" y="89"/>
                    </a:cubicBezTo>
                    <a:cubicBezTo>
                      <a:pt x="0" y="91"/>
                      <a:pt x="1" y="93"/>
                      <a:pt x="2" y="95"/>
                    </a:cubicBezTo>
                    <a:cubicBezTo>
                      <a:pt x="4" y="97"/>
                      <a:pt x="6" y="98"/>
                      <a:pt x="8" y="98"/>
                    </a:cubicBezTo>
                    <a:cubicBezTo>
                      <a:pt x="9" y="98"/>
                      <a:pt x="12" y="98"/>
                      <a:pt x="14" y="98"/>
                    </a:cubicBezTo>
                    <a:cubicBezTo>
                      <a:pt x="17" y="97"/>
                      <a:pt x="20" y="96"/>
                      <a:pt x="24" y="96"/>
                    </a:cubicBezTo>
                    <a:cubicBezTo>
                      <a:pt x="27" y="95"/>
                      <a:pt x="31" y="94"/>
                      <a:pt x="34" y="93"/>
                    </a:cubicBezTo>
                    <a:cubicBezTo>
                      <a:pt x="38" y="92"/>
                      <a:pt x="42" y="91"/>
                      <a:pt x="45" y="90"/>
                    </a:cubicBezTo>
                    <a:cubicBezTo>
                      <a:pt x="49" y="89"/>
                      <a:pt x="52" y="88"/>
                      <a:pt x="55" y="87"/>
                    </a:cubicBezTo>
                    <a:cubicBezTo>
                      <a:pt x="58" y="87"/>
                      <a:pt x="60" y="86"/>
                      <a:pt x="62" y="86"/>
                    </a:cubicBezTo>
                    <a:cubicBezTo>
                      <a:pt x="62" y="106"/>
                      <a:pt x="65" y="125"/>
                      <a:pt x="70" y="144"/>
                    </a:cubicBezTo>
                    <a:cubicBezTo>
                      <a:pt x="76" y="162"/>
                      <a:pt x="84" y="179"/>
                      <a:pt x="95" y="194"/>
                    </a:cubicBezTo>
                    <a:cubicBezTo>
                      <a:pt x="105" y="209"/>
                      <a:pt x="118" y="222"/>
                      <a:pt x="134" y="233"/>
                    </a:cubicBezTo>
                    <a:cubicBezTo>
                      <a:pt x="149" y="244"/>
                      <a:pt x="167" y="253"/>
                      <a:pt x="186" y="260"/>
                    </a:cubicBezTo>
                    <a:cubicBezTo>
                      <a:pt x="191" y="262"/>
                      <a:pt x="196" y="265"/>
                      <a:pt x="199" y="269"/>
                    </a:cubicBezTo>
                    <a:cubicBezTo>
                      <a:pt x="203" y="274"/>
                      <a:pt x="204" y="279"/>
                      <a:pt x="204" y="285"/>
                    </a:cubicBezTo>
                    <a:lnTo>
                      <a:pt x="204" y="338"/>
                    </a:lnTo>
                    <a:lnTo>
                      <a:pt x="258" y="338"/>
                    </a:lnTo>
                    <a:lnTo>
                      <a:pt x="258" y="285"/>
                    </a:lnTo>
                    <a:cubicBezTo>
                      <a:pt x="258" y="276"/>
                      <a:pt x="256" y="268"/>
                      <a:pt x="254" y="260"/>
                    </a:cubicBezTo>
                    <a:cubicBezTo>
                      <a:pt x="251" y="252"/>
                      <a:pt x="247" y="244"/>
                      <a:pt x="242" y="238"/>
                    </a:cubicBezTo>
                    <a:cubicBezTo>
                      <a:pt x="237" y="231"/>
                      <a:pt x="231" y="225"/>
                      <a:pt x="224" y="220"/>
                    </a:cubicBezTo>
                    <a:cubicBezTo>
                      <a:pt x="217" y="215"/>
                      <a:pt x="209" y="212"/>
                      <a:pt x="201" y="209"/>
                    </a:cubicBezTo>
                    <a:cubicBezTo>
                      <a:pt x="188" y="205"/>
                      <a:pt x="176" y="199"/>
                      <a:pt x="165" y="191"/>
                    </a:cubicBezTo>
                    <a:cubicBezTo>
                      <a:pt x="155" y="183"/>
                      <a:pt x="146" y="173"/>
                      <a:pt x="138" y="163"/>
                    </a:cubicBezTo>
                    <a:cubicBezTo>
                      <a:pt x="131" y="152"/>
                      <a:pt x="125" y="141"/>
                      <a:pt x="121" y="128"/>
                    </a:cubicBezTo>
                    <a:cubicBezTo>
                      <a:pt x="117" y="115"/>
                      <a:pt x="115" y="102"/>
                      <a:pt x="115" y="88"/>
                    </a:cubicBezTo>
                    <a:lnTo>
                      <a:pt x="115" y="86"/>
                    </a:lnTo>
                    <a:cubicBezTo>
                      <a:pt x="118" y="86"/>
                      <a:pt x="122" y="87"/>
                      <a:pt x="127" y="89"/>
                    </a:cubicBezTo>
                    <a:cubicBezTo>
                      <a:pt x="132" y="90"/>
                      <a:pt x="138" y="92"/>
                      <a:pt x="143" y="93"/>
                    </a:cubicBezTo>
                    <a:cubicBezTo>
                      <a:pt x="149" y="94"/>
                      <a:pt x="154" y="96"/>
                      <a:pt x="159" y="97"/>
                    </a:cubicBezTo>
                    <a:cubicBezTo>
                      <a:pt x="164" y="98"/>
                      <a:pt x="167" y="98"/>
                      <a:pt x="169" y="98"/>
                    </a:cubicBezTo>
                    <a:cubicBezTo>
                      <a:pt x="172" y="98"/>
                      <a:pt x="174" y="97"/>
                      <a:pt x="175" y="95"/>
                    </a:cubicBezTo>
                    <a:cubicBezTo>
                      <a:pt x="177" y="93"/>
                      <a:pt x="178" y="91"/>
                      <a:pt x="178" y="89"/>
                    </a:cubicBezTo>
                    <a:cubicBezTo>
                      <a:pt x="178" y="88"/>
                      <a:pt x="177" y="86"/>
                      <a:pt x="174" y="83"/>
                    </a:cubicBezTo>
                    <a:cubicBezTo>
                      <a:pt x="172" y="80"/>
                      <a:pt x="169" y="76"/>
                      <a:pt x="165" y="72"/>
                    </a:cubicBezTo>
                    <a:cubicBezTo>
                      <a:pt x="161" y="67"/>
                      <a:pt x="156" y="63"/>
                      <a:pt x="151" y="57"/>
                    </a:cubicBezTo>
                    <a:cubicBezTo>
                      <a:pt x="146" y="52"/>
                      <a:pt x="141" y="47"/>
                      <a:pt x="136" y="42"/>
                    </a:cubicBezTo>
                    <a:cubicBezTo>
                      <a:pt x="131" y="36"/>
                      <a:pt x="125" y="31"/>
                      <a:pt x="120" y="26"/>
                    </a:cubicBezTo>
                    <a:cubicBezTo>
                      <a:pt x="115" y="21"/>
                      <a:pt x="110" y="17"/>
                      <a:pt x="106" y="13"/>
                    </a:cubicBezTo>
                    <a:cubicBezTo>
                      <a:pt x="102" y="9"/>
                      <a:pt x="98" y="6"/>
                      <a:pt x="95" y="3"/>
                    </a:cubicBezTo>
                    <a:cubicBezTo>
                      <a:pt x="92" y="1"/>
                      <a:pt x="90" y="0"/>
                      <a:pt x="89" y="0"/>
                    </a:cubicBezTo>
                    <a:cubicBezTo>
                      <a:pt x="88" y="0"/>
                      <a:pt x="86" y="1"/>
                      <a:pt x="83" y="3"/>
                    </a:cubicBezTo>
                    <a:cubicBezTo>
                      <a:pt x="80" y="6"/>
                      <a:pt x="76" y="9"/>
                      <a:pt x="72" y="13"/>
                    </a:cubicBezTo>
                    <a:cubicBezTo>
                      <a:pt x="67" y="17"/>
                      <a:pt x="63" y="21"/>
                      <a:pt x="57" y="26"/>
                    </a:cubicBezTo>
                    <a:cubicBezTo>
                      <a:pt x="52" y="31"/>
                      <a:pt x="47" y="36"/>
                      <a:pt x="42" y="42"/>
                    </a:cubicBezTo>
                    <a:cubicBezTo>
                      <a:pt x="36" y="47"/>
                      <a:pt x="31" y="52"/>
                      <a:pt x="26" y="57"/>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DC934221-5DDF-4B01-AB11-A304AA657C00}"/>
                  </a:ext>
                </a:extLst>
              </p:cNvPr>
              <p:cNvSpPr>
                <a:spLocks/>
              </p:cNvSpPr>
              <p:nvPr/>
            </p:nvSpPr>
            <p:spPr bwMode="auto">
              <a:xfrm>
                <a:off x="4556" y="1642"/>
                <a:ext cx="298" cy="334"/>
              </a:xfrm>
              <a:custGeom>
                <a:avLst/>
                <a:gdLst>
                  <a:gd name="T0" fmla="*/ 310 w 310"/>
                  <a:gd name="T1" fmla="*/ 177 h 347"/>
                  <a:gd name="T2" fmla="*/ 310 w 310"/>
                  <a:gd name="T3" fmla="*/ 177 h 347"/>
                  <a:gd name="T4" fmla="*/ 303 w 310"/>
                  <a:gd name="T5" fmla="*/ 129 h 347"/>
                  <a:gd name="T6" fmla="*/ 285 w 310"/>
                  <a:gd name="T7" fmla="*/ 87 h 347"/>
                  <a:gd name="T8" fmla="*/ 257 w 310"/>
                  <a:gd name="T9" fmla="*/ 51 h 347"/>
                  <a:gd name="T10" fmla="*/ 221 w 310"/>
                  <a:gd name="T11" fmla="*/ 23 h 347"/>
                  <a:gd name="T12" fmla="*/ 179 w 310"/>
                  <a:gd name="T13" fmla="*/ 5 h 347"/>
                  <a:gd name="T14" fmla="*/ 132 w 310"/>
                  <a:gd name="T15" fmla="*/ 0 h 347"/>
                  <a:gd name="T16" fmla="*/ 95 w 310"/>
                  <a:gd name="T17" fmla="*/ 4 h 347"/>
                  <a:gd name="T18" fmla="*/ 60 w 310"/>
                  <a:gd name="T19" fmla="*/ 14 h 347"/>
                  <a:gd name="T20" fmla="*/ 28 w 310"/>
                  <a:gd name="T21" fmla="*/ 33 h 347"/>
                  <a:gd name="T22" fmla="*/ 0 w 310"/>
                  <a:gd name="T23" fmla="*/ 58 h 347"/>
                  <a:gd name="T24" fmla="*/ 38 w 310"/>
                  <a:gd name="T25" fmla="*/ 96 h 347"/>
                  <a:gd name="T26" fmla="*/ 57 w 310"/>
                  <a:gd name="T27" fmla="*/ 77 h 347"/>
                  <a:gd name="T28" fmla="*/ 80 w 310"/>
                  <a:gd name="T29" fmla="*/ 64 h 347"/>
                  <a:gd name="T30" fmla="*/ 105 w 310"/>
                  <a:gd name="T31" fmla="*/ 55 h 347"/>
                  <a:gd name="T32" fmla="*/ 132 w 310"/>
                  <a:gd name="T33" fmla="*/ 52 h 347"/>
                  <a:gd name="T34" fmla="*/ 180 w 310"/>
                  <a:gd name="T35" fmla="*/ 62 h 347"/>
                  <a:gd name="T36" fmla="*/ 220 w 310"/>
                  <a:gd name="T37" fmla="*/ 89 h 347"/>
                  <a:gd name="T38" fmla="*/ 247 w 310"/>
                  <a:gd name="T39" fmla="*/ 128 h 347"/>
                  <a:gd name="T40" fmla="*/ 256 w 310"/>
                  <a:gd name="T41" fmla="*/ 177 h 347"/>
                  <a:gd name="T42" fmla="*/ 249 w 310"/>
                  <a:gd name="T43" fmla="*/ 219 h 347"/>
                  <a:gd name="T44" fmla="*/ 228 w 310"/>
                  <a:gd name="T45" fmla="*/ 256 h 347"/>
                  <a:gd name="T46" fmla="*/ 195 w 310"/>
                  <a:gd name="T47" fmla="*/ 283 h 347"/>
                  <a:gd name="T48" fmla="*/ 155 w 310"/>
                  <a:gd name="T49" fmla="*/ 299 h 347"/>
                  <a:gd name="T50" fmla="*/ 172 w 310"/>
                  <a:gd name="T51" fmla="*/ 321 h 347"/>
                  <a:gd name="T52" fmla="*/ 182 w 310"/>
                  <a:gd name="T53" fmla="*/ 347 h 347"/>
                  <a:gd name="T54" fmla="*/ 234 w 310"/>
                  <a:gd name="T55" fmla="*/ 322 h 347"/>
                  <a:gd name="T56" fmla="*/ 274 w 310"/>
                  <a:gd name="T57" fmla="*/ 283 h 347"/>
                  <a:gd name="T58" fmla="*/ 300 w 310"/>
                  <a:gd name="T59" fmla="*/ 233 h 347"/>
                  <a:gd name="T60" fmla="*/ 310 w 310"/>
                  <a:gd name="T61" fmla="*/ 17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0" h="347">
                    <a:moveTo>
                      <a:pt x="310" y="177"/>
                    </a:moveTo>
                    <a:lnTo>
                      <a:pt x="310" y="177"/>
                    </a:lnTo>
                    <a:cubicBezTo>
                      <a:pt x="310" y="160"/>
                      <a:pt x="308" y="145"/>
                      <a:pt x="303" y="129"/>
                    </a:cubicBezTo>
                    <a:cubicBezTo>
                      <a:pt x="299" y="114"/>
                      <a:pt x="293" y="100"/>
                      <a:pt x="285" y="87"/>
                    </a:cubicBezTo>
                    <a:cubicBezTo>
                      <a:pt x="278" y="74"/>
                      <a:pt x="268" y="62"/>
                      <a:pt x="257" y="51"/>
                    </a:cubicBezTo>
                    <a:cubicBezTo>
                      <a:pt x="247" y="40"/>
                      <a:pt x="235" y="31"/>
                      <a:pt x="221" y="23"/>
                    </a:cubicBezTo>
                    <a:cubicBezTo>
                      <a:pt x="208" y="15"/>
                      <a:pt x="194" y="9"/>
                      <a:pt x="179" y="5"/>
                    </a:cubicBezTo>
                    <a:cubicBezTo>
                      <a:pt x="164" y="2"/>
                      <a:pt x="148" y="0"/>
                      <a:pt x="132" y="0"/>
                    </a:cubicBezTo>
                    <a:cubicBezTo>
                      <a:pt x="119" y="0"/>
                      <a:pt x="107" y="1"/>
                      <a:pt x="95" y="4"/>
                    </a:cubicBezTo>
                    <a:cubicBezTo>
                      <a:pt x="83" y="5"/>
                      <a:pt x="71" y="9"/>
                      <a:pt x="60" y="14"/>
                    </a:cubicBezTo>
                    <a:cubicBezTo>
                      <a:pt x="49" y="19"/>
                      <a:pt x="38" y="25"/>
                      <a:pt x="28" y="33"/>
                    </a:cubicBezTo>
                    <a:cubicBezTo>
                      <a:pt x="18" y="40"/>
                      <a:pt x="8" y="48"/>
                      <a:pt x="0" y="58"/>
                    </a:cubicBezTo>
                    <a:lnTo>
                      <a:pt x="38" y="96"/>
                    </a:lnTo>
                    <a:cubicBezTo>
                      <a:pt x="44" y="89"/>
                      <a:pt x="50" y="83"/>
                      <a:pt x="57" y="77"/>
                    </a:cubicBezTo>
                    <a:cubicBezTo>
                      <a:pt x="65" y="72"/>
                      <a:pt x="72" y="67"/>
                      <a:pt x="80" y="64"/>
                    </a:cubicBezTo>
                    <a:cubicBezTo>
                      <a:pt x="88" y="60"/>
                      <a:pt x="97" y="57"/>
                      <a:pt x="105" y="55"/>
                    </a:cubicBezTo>
                    <a:cubicBezTo>
                      <a:pt x="114" y="53"/>
                      <a:pt x="123" y="52"/>
                      <a:pt x="132" y="52"/>
                    </a:cubicBezTo>
                    <a:cubicBezTo>
                      <a:pt x="149" y="52"/>
                      <a:pt x="165" y="55"/>
                      <a:pt x="180" y="62"/>
                    </a:cubicBezTo>
                    <a:cubicBezTo>
                      <a:pt x="195" y="68"/>
                      <a:pt x="209" y="77"/>
                      <a:pt x="220" y="89"/>
                    </a:cubicBezTo>
                    <a:cubicBezTo>
                      <a:pt x="231" y="100"/>
                      <a:pt x="240" y="113"/>
                      <a:pt x="247" y="128"/>
                    </a:cubicBezTo>
                    <a:cubicBezTo>
                      <a:pt x="253" y="143"/>
                      <a:pt x="256" y="159"/>
                      <a:pt x="256" y="177"/>
                    </a:cubicBezTo>
                    <a:cubicBezTo>
                      <a:pt x="256" y="192"/>
                      <a:pt x="254" y="206"/>
                      <a:pt x="249" y="219"/>
                    </a:cubicBezTo>
                    <a:cubicBezTo>
                      <a:pt x="244" y="233"/>
                      <a:pt x="237" y="245"/>
                      <a:pt x="228" y="256"/>
                    </a:cubicBezTo>
                    <a:cubicBezTo>
                      <a:pt x="219" y="267"/>
                      <a:pt x="208" y="276"/>
                      <a:pt x="195" y="283"/>
                    </a:cubicBezTo>
                    <a:cubicBezTo>
                      <a:pt x="183" y="291"/>
                      <a:pt x="169" y="296"/>
                      <a:pt x="155" y="299"/>
                    </a:cubicBezTo>
                    <a:cubicBezTo>
                      <a:pt x="161" y="305"/>
                      <a:pt x="167" y="313"/>
                      <a:pt x="172" y="321"/>
                    </a:cubicBezTo>
                    <a:cubicBezTo>
                      <a:pt x="176" y="329"/>
                      <a:pt x="180" y="338"/>
                      <a:pt x="182" y="347"/>
                    </a:cubicBezTo>
                    <a:cubicBezTo>
                      <a:pt x="201" y="342"/>
                      <a:pt x="218" y="333"/>
                      <a:pt x="234" y="322"/>
                    </a:cubicBezTo>
                    <a:cubicBezTo>
                      <a:pt x="250" y="311"/>
                      <a:pt x="263" y="298"/>
                      <a:pt x="274" y="283"/>
                    </a:cubicBezTo>
                    <a:cubicBezTo>
                      <a:pt x="286" y="268"/>
                      <a:pt x="294" y="251"/>
                      <a:pt x="300" y="233"/>
                    </a:cubicBezTo>
                    <a:cubicBezTo>
                      <a:pt x="307" y="215"/>
                      <a:pt x="310" y="196"/>
                      <a:pt x="310" y="17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59" name="Text Placeholder 3">
            <a:extLst>
              <a:ext uri="{FF2B5EF4-FFF2-40B4-BE49-F238E27FC236}">
                <a16:creationId xmlns:a16="http://schemas.microsoft.com/office/drawing/2014/main" id="{DF2EFEDF-8665-4723-BEA1-4B272FC6FDDC}"/>
              </a:ext>
            </a:extLst>
          </p:cNvPr>
          <p:cNvSpPr>
            <a:spLocks noGrp="1"/>
          </p:cNvSpPr>
          <p:nvPr>
            <p:ph type="body" sz="quarter" idx="16"/>
          </p:nvPr>
        </p:nvSpPr>
        <p:spPr>
          <a:xfrm>
            <a:off x="2368069"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70000" lnSpcReduction="20000"/>
          </a:bodyPr>
          <a:lstStyle/>
          <a:p>
            <a:r>
              <a:rPr lang="en-US" b="1" dirty="0">
                <a:solidFill>
                  <a:srgbClr val="0078D4"/>
                </a:solidFill>
              </a:rPr>
              <a:t>BRK3082</a:t>
            </a:r>
          </a:p>
        </p:txBody>
      </p:sp>
      <p:sp>
        <p:nvSpPr>
          <p:cNvPr id="60" name="Text Placeholder 4">
            <a:extLst>
              <a:ext uri="{FF2B5EF4-FFF2-40B4-BE49-F238E27FC236}">
                <a16:creationId xmlns:a16="http://schemas.microsoft.com/office/drawing/2014/main" id="{FAD7B27D-4FF6-4B92-8CD2-32B6F6E1765A}"/>
              </a:ext>
            </a:extLst>
          </p:cNvPr>
          <p:cNvSpPr>
            <a:spLocks noGrp="1"/>
          </p:cNvSpPr>
          <p:nvPr>
            <p:ph type="body" sz="quarter" idx="17"/>
          </p:nvPr>
        </p:nvSpPr>
        <p:spPr>
          <a:xfrm>
            <a:off x="4749932"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70000" lnSpcReduction="20000"/>
          </a:bodyPr>
          <a:lstStyle/>
          <a:p>
            <a:r>
              <a:rPr lang="en-US" b="1" dirty="0">
                <a:solidFill>
                  <a:srgbClr val="0078D4"/>
                </a:solidFill>
              </a:rPr>
              <a:t>BRK4011</a:t>
            </a:r>
          </a:p>
        </p:txBody>
      </p:sp>
      <p:sp>
        <p:nvSpPr>
          <p:cNvPr id="70" name="Text Placeholder 5">
            <a:extLst>
              <a:ext uri="{FF2B5EF4-FFF2-40B4-BE49-F238E27FC236}">
                <a16:creationId xmlns:a16="http://schemas.microsoft.com/office/drawing/2014/main" id="{B49C2462-FAE4-4A40-ADDF-29B29ECEE1E4}"/>
              </a:ext>
            </a:extLst>
          </p:cNvPr>
          <p:cNvSpPr>
            <a:spLocks noGrp="1"/>
          </p:cNvSpPr>
          <p:nvPr>
            <p:ph type="body" sz="quarter" idx="18"/>
          </p:nvPr>
        </p:nvSpPr>
        <p:spPr>
          <a:xfrm>
            <a:off x="7131795"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70000" lnSpcReduction="20000"/>
          </a:bodyPr>
          <a:lstStyle/>
          <a:p>
            <a:r>
              <a:rPr lang="en-US" b="1" dirty="0">
                <a:solidFill>
                  <a:srgbClr val="0078D4"/>
                </a:solidFill>
              </a:rPr>
              <a:t>BRK3079</a:t>
            </a:r>
            <a:r>
              <a:rPr lang="en-US" dirty="0"/>
              <a:t> </a:t>
            </a:r>
          </a:p>
        </p:txBody>
      </p:sp>
      <p:sp>
        <p:nvSpPr>
          <p:cNvPr id="78" name="Text Placeholder 6">
            <a:extLst>
              <a:ext uri="{FF2B5EF4-FFF2-40B4-BE49-F238E27FC236}">
                <a16:creationId xmlns:a16="http://schemas.microsoft.com/office/drawing/2014/main" id="{5236734D-2AC9-4152-8336-25CAA8D02D42}"/>
              </a:ext>
            </a:extLst>
          </p:cNvPr>
          <p:cNvSpPr>
            <a:spLocks noGrp="1"/>
          </p:cNvSpPr>
          <p:nvPr>
            <p:ph type="body" sz="quarter" idx="20"/>
          </p:nvPr>
        </p:nvSpPr>
        <p:spPr>
          <a:xfrm>
            <a:off x="9513659" y="1565587"/>
            <a:ext cx="1691050" cy="307777"/>
          </a:xfrm>
          <a:noFill/>
          <a:ln>
            <a:noFill/>
          </a:ln>
        </p:spPr>
        <p:style>
          <a:lnRef idx="2">
            <a:schemeClr val="accent5">
              <a:shade val="50000"/>
            </a:schemeClr>
          </a:lnRef>
          <a:fillRef idx="1">
            <a:schemeClr val="accent5"/>
          </a:fillRef>
          <a:effectRef idx="0">
            <a:schemeClr val="accent5"/>
          </a:effectRef>
          <a:fontRef idx="minor">
            <a:schemeClr val="lt1"/>
          </a:fontRef>
        </p:style>
        <p:txBody>
          <a:bodyPr>
            <a:normAutofit fontScale="70000" lnSpcReduction="20000"/>
          </a:bodyPr>
          <a:lstStyle/>
          <a:p>
            <a:r>
              <a:rPr lang="en-US" b="1" dirty="0">
                <a:solidFill>
                  <a:srgbClr val="0078D4"/>
                </a:solidFill>
              </a:rPr>
              <a:t>BRK4010</a:t>
            </a:r>
            <a:r>
              <a:rPr lang="en-US" dirty="0"/>
              <a:t> </a:t>
            </a:r>
          </a:p>
        </p:txBody>
      </p:sp>
      <p:pic>
        <p:nvPicPr>
          <p:cNvPr id="79" name="Picture 78">
            <a:extLst>
              <a:ext uri="{FF2B5EF4-FFF2-40B4-BE49-F238E27FC236}">
                <a16:creationId xmlns:a16="http://schemas.microsoft.com/office/drawing/2014/main" id="{54A5850C-7366-4A83-AC9D-4B726E619671}"/>
              </a:ext>
            </a:extLst>
          </p:cNvPr>
          <p:cNvPicPr>
            <a:picLocks noChangeAspect="1"/>
          </p:cNvPicPr>
          <p:nvPr/>
        </p:nvPicPr>
        <p:blipFill>
          <a:blip r:embed="rId3"/>
          <a:stretch>
            <a:fillRect/>
          </a:stretch>
        </p:blipFill>
        <p:spPr>
          <a:xfrm>
            <a:off x="11249646" y="223038"/>
            <a:ext cx="725500" cy="725500"/>
          </a:xfrm>
          <a:prstGeom prst="rect">
            <a:avLst/>
          </a:prstGeom>
        </p:spPr>
      </p:pic>
    </p:spTree>
    <p:extLst>
      <p:ext uri="{BB962C8B-B14F-4D97-AF65-F5344CB8AC3E}">
        <p14:creationId xmlns:p14="http://schemas.microsoft.com/office/powerpoint/2010/main" val="13881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p14="http://schemas.microsoft.com/office/powerpoint/2010/main"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016D03-FF29-412F-BC52-B5F93A5B39A1}"/>
              </a:ext>
            </a:extLst>
          </p:cNvPr>
          <p:cNvSpPr>
            <a:spLocks noGrp="1"/>
          </p:cNvSpPr>
          <p:nvPr>
            <p:ph type="title"/>
          </p:nvPr>
        </p:nvSpPr>
        <p:spPr/>
        <p:txBody>
          <a:bodyPr/>
          <a:lstStyle/>
          <a:p>
            <a:r>
              <a:rPr lang="en-US">
                <a:solidFill>
                  <a:schemeClr val="accent3"/>
                </a:solidFill>
              </a:rPr>
              <a:t>5 tips and tricks </a:t>
            </a:r>
            <a:r>
              <a:rPr lang="en-US"/>
              <a:t>to become a Graph coder</a:t>
            </a:r>
          </a:p>
        </p:txBody>
      </p:sp>
      <p:sp>
        <p:nvSpPr>
          <p:cNvPr id="5" name="Text Placeholder 4">
            <a:extLst>
              <a:ext uri="{FF2B5EF4-FFF2-40B4-BE49-F238E27FC236}">
                <a16:creationId xmlns:a16="http://schemas.microsoft.com/office/drawing/2014/main" id="{CF576DB2-C1AD-480B-BD33-B6C8C2DB8087}"/>
              </a:ext>
            </a:extLst>
          </p:cNvPr>
          <p:cNvSpPr>
            <a:spLocks noGrp="1"/>
          </p:cNvSpPr>
          <p:nvPr>
            <p:ph type="body" sz="quarter" idx="10"/>
          </p:nvPr>
        </p:nvSpPr>
        <p:spPr>
          <a:xfrm>
            <a:off x="769697" y="1538065"/>
            <a:ext cx="6332144" cy="4939814"/>
          </a:xfrm>
        </p:spPr>
        <p:txBody>
          <a:bodyPr vert="horz" wrap="square" lIns="0" tIns="0" rIns="0" bIns="0" rtlCol="0" anchor="t">
            <a:spAutoFit/>
          </a:bodyPr>
          <a:lstStyle/>
          <a:p>
            <a:pPr marL="514350" indent="-514350">
              <a:spcBef>
                <a:spcPts val="1800"/>
              </a:spcBef>
              <a:spcAft>
                <a:spcPts val="1200"/>
              </a:spcAft>
              <a:buFont typeface="+mj-lt"/>
              <a:buAutoNum type="arabicPeriod"/>
            </a:pPr>
            <a:r>
              <a:rPr lang="en-US"/>
              <a:t>Know the 7 basic operations</a:t>
            </a:r>
          </a:p>
          <a:p>
            <a:pPr marL="514350" indent="-514350">
              <a:spcBef>
                <a:spcPts val="1800"/>
              </a:spcBef>
              <a:spcAft>
                <a:spcPts val="1200"/>
              </a:spcAft>
              <a:buFont typeface="+mj-lt"/>
              <a:buAutoNum type="arabicPeriod"/>
            </a:pPr>
            <a:r>
              <a:rPr lang="en-US"/>
              <a:t>Learn the 7 basic query parameters</a:t>
            </a:r>
          </a:p>
          <a:p>
            <a:pPr marL="514350" indent="-514350">
              <a:spcBef>
                <a:spcPts val="1800"/>
              </a:spcBef>
              <a:spcAft>
                <a:spcPts val="1200"/>
              </a:spcAft>
              <a:buFont typeface="+mj-lt"/>
              <a:buAutoNum type="arabicPeriod"/>
            </a:pPr>
            <a:r>
              <a:rPr lang="en-US"/>
              <a:t>Watch for server-side pagination</a:t>
            </a:r>
          </a:p>
          <a:p>
            <a:pPr marL="514350" indent="-514350">
              <a:spcBef>
                <a:spcPts val="1800"/>
              </a:spcBef>
              <a:spcAft>
                <a:spcPts val="1200"/>
              </a:spcAft>
              <a:buFont typeface="+mj-lt"/>
              <a:buAutoNum type="arabicPeriod"/>
            </a:pPr>
            <a:r>
              <a:rPr lang="en-US"/>
              <a:t>Investigate other query patterns (</a:t>
            </a:r>
            <a:r>
              <a:rPr lang="en-US" err="1"/>
              <a:t>webhook+delta</a:t>
            </a:r>
            <a:r>
              <a:rPr lang="en-US"/>
              <a:t>)</a:t>
            </a:r>
          </a:p>
          <a:p>
            <a:pPr marL="514350" indent="-514350">
              <a:spcBef>
                <a:spcPts val="1800"/>
              </a:spcBef>
              <a:spcAft>
                <a:spcPts val="1200"/>
              </a:spcAft>
              <a:buFont typeface="+mj-lt"/>
              <a:buAutoNum type="arabicPeriod"/>
            </a:pPr>
            <a:r>
              <a:rPr lang="en-US"/>
              <a:t>Used least privileged permissions</a:t>
            </a:r>
          </a:p>
          <a:p>
            <a:pPr marL="514350" indent="-514350">
              <a:spcBef>
                <a:spcPts val="1800"/>
              </a:spcBef>
              <a:spcAft>
                <a:spcPts val="1200"/>
              </a:spcAft>
              <a:buFont typeface="+mj-lt"/>
              <a:buAutoNum type="arabicPeriod"/>
            </a:pPr>
            <a:endParaRPr lang="en-US"/>
          </a:p>
        </p:txBody>
      </p:sp>
      <p:pic>
        <p:nvPicPr>
          <p:cNvPr id="3" name="Picture 2" descr="A close up of a logo&#10;&#10;Description automatically generated">
            <a:extLst>
              <a:ext uri="{FF2B5EF4-FFF2-40B4-BE49-F238E27FC236}">
                <a16:creationId xmlns:a16="http://schemas.microsoft.com/office/drawing/2014/main" id="{7E0FD06D-25C4-4C92-9EC8-258A10E4C89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A9FBA216-3B78-4D32-BC92-FE94D17ACF31}"/>
                  </a:ext>
                </a:extLst>
              </p14:cNvPr>
              <p14:cNvContentPartPr/>
              <p14:nvPr/>
            </p14:nvContentPartPr>
            <p14:xfrm>
              <a:off x="1363588" y="1766599"/>
              <a:ext cx="360" cy="360"/>
            </p14:xfrm>
          </p:contentPart>
        </mc:Choice>
        <mc:Fallback xmlns="" xmlns:a16="http://schemas.microsoft.com/office/drawing/2014/main">
          <p:pic>
            <p:nvPicPr>
              <p:cNvPr id="2" name="Ink 1">
                <a:extLst>
                  <a:ext uri="{FF2B5EF4-FFF2-40B4-BE49-F238E27FC236}">
                    <a16:creationId xmlns:a16="http://schemas.microsoft.com/office/drawing/2014/main" id="{A9FBA216-3B78-4D32-BC92-FE94D17ACF31}"/>
                  </a:ext>
                </a:extLst>
              </p:cNvPr>
              <p:cNvPicPr/>
              <p:nvPr/>
            </p:nvPicPr>
            <p:blipFill>
              <a:blip r:embed="rId5"/>
              <a:stretch>
                <a:fillRect/>
              </a:stretch>
            </p:blipFill>
            <p:spPr>
              <a:xfrm>
                <a:off x="1345588" y="1748599"/>
                <a:ext cx="36000" cy="36000"/>
              </a:xfrm>
              <a:prstGeom prst="rect">
                <a:avLst/>
              </a:prstGeom>
            </p:spPr>
          </p:pic>
        </mc:Fallback>
      </mc:AlternateContent>
    </p:spTree>
    <p:extLst>
      <p:ext uri="{BB962C8B-B14F-4D97-AF65-F5344CB8AC3E}">
        <p14:creationId xmlns:p14="http://schemas.microsoft.com/office/powerpoint/2010/main" val="68578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8847" cy="4343467"/>
        </p:xfrm>
        <a:graphic>
          <a:graphicData uri="http://schemas.openxmlformats.org/drawingml/2006/table">
            <a:tbl>
              <a:tblPr firstRow="1" bandRow="1">
                <a:tableStyleId>{5C22544A-7EE6-4342-B048-85BDC9FD1C3A}</a:tableStyleId>
              </a:tblPr>
              <a:tblGrid>
                <a:gridCol w="1583436">
                  <a:extLst>
                    <a:ext uri="{9D8B030D-6E8A-4147-A177-3AD203B41FA5}">
                      <a16:colId xmlns:a16="http://schemas.microsoft.com/office/drawing/2014/main" val="2260189108"/>
                    </a:ext>
                  </a:extLst>
                </a:gridCol>
                <a:gridCol w="1764680">
                  <a:extLst>
                    <a:ext uri="{9D8B030D-6E8A-4147-A177-3AD203B41FA5}">
                      <a16:colId xmlns:a16="http://schemas.microsoft.com/office/drawing/2014/main" val="2037588904"/>
                    </a:ext>
                  </a:extLst>
                </a:gridCol>
                <a:gridCol w="3778870">
                  <a:extLst>
                    <a:ext uri="{9D8B030D-6E8A-4147-A177-3AD203B41FA5}">
                      <a16:colId xmlns:a16="http://schemas.microsoft.com/office/drawing/2014/main" val="200505750"/>
                    </a:ext>
                  </a:extLst>
                </a:gridCol>
                <a:gridCol w="4061861">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Intent</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HTTP METHOD</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List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Consolas" panose="020B0609020204030204" pitchFamily="49" charset="0"/>
                        </a:rPr>
                        <a:t>GET /users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GET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Get member of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GET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dirty="0">
                          <a:solidFill>
                            <a:schemeClr val="accent3"/>
                          </a:solidFill>
                          <a:latin typeface="Segoe UI Semilight" panose="020B0402040204020203" pitchFamily="34" charset="0"/>
                          <a:cs typeface="Segoe UI Semilight" panose="020B0402040204020203" pitchFamily="34" charset="0"/>
                        </a:rPr>
                        <a:t>POST/PUT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Create new item in the collection</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/users/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Update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dirty="0">
                          <a:solidFill>
                            <a:schemeClr val="accent3"/>
                          </a:solidFill>
                          <a:latin typeface="Segoe UI Semilight" panose="020B0402040204020203" pitchFamily="34" charset="0"/>
                          <a:cs typeface="Segoe UI Semilight" panose="020B0402040204020203" pitchFamily="34" charset="0"/>
                        </a:rPr>
                        <a:t>PATCH/PUT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solidFill>
                            <a:schemeClr val="tx2"/>
                          </a:solidFill>
                          <a:latin typeface="Segoe UI Semilight" panose="020B0402040204020203" pitchFamily="34" charset="0"/>
                          <a:cs typeface="Segoe UI Semilight" panose="020B0402040204020203" pitchFamily="34" charset="0"/>
                        </a:rPr>
                        <a:t>Update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PATCH /users/{id}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2000">
                          <a:latin typeface="Consolas" panose="020B0609020204030204" pitchFamily="49" charset="0"/>
                        </a:rPr>
                        <a:t>PUT /me/activities/{id}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DELETE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Delete item</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DELETE /users/{id}</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tx2"/>
                          </a:solidFill>
                          <a:latin typeface="Segoe UI Semilight" panose="020B0402040204020203" pitchFamily="34" charset="0"/>
                          <a:cs typeface="Segoe UI Semilight" panose="020B0402040204020203" pitchFamily="34" charset="0"/>
                        </a:rPr>
                        <a:t>Invoke</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Invoke operations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buNone/>
                      </a:pPr>
                      <a:r>
                        <a:rPr lang="en-US" sz="2000">
                          <a:latin typeface="Consolas" panose="020B0609020204030204" pitchFamily="49" charset="0"/>
                        </a:rPr>
                        <a:t>POST /domains/{id}/verify</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43067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Batch</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accent3"/>
                          </a:solidFill>
                          <a:latin typeface="Segoe UI Semilight" panose="020B0402040204020203" pitchFamily="34" charset="0"/>
                          <a:cs typeface="Segoe UI Semilight" panose="020B0402040204020203" pitchFamily="34" charset="0"/>
                        </a:rPr>
                        <a:t>POST</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Execute multiple requests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dirty="0">
                          <a:latin typeface="Consolas" panose="020B0609020204030204" pitchFamily="49" charset="0"/>
                        </a:rPr>
                        <a:t>POST /$batch</a:t>
                      </a:r>
                      <a:endParaRPr lang="en-US" sz="2000" dirty="0">
                        <a:solidFill>
                          <a:schemeClr val="tx2"/>
                        </a:solidFill>
                        <a:latin typeface="Consolas" panose="020B0609020204030204" pitchFamily="49" charset="0"/>
                      </a:endParaRP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1 </a:t>
            </a:r>
            <a:r>
              <a:rPr lang="en-US">
                <a:solidFill>
                  <a:schemeClr val="tx1"/>
                </a:solidFill>
              </a:rPr>
              <a:t>|</a:t>
            </a:r>
            <a:r>
              <a:rPr lang="en-US"/>
              <a:t> Know the 7 basic operations</a:t>
            </a:r>
          </a:p>
        </p:txBody>
      </p:sp>
    </p:spTree>
    <p:extLst>
      <p:ext uri="{BB962C8B-B14F-4D97-AF65-F5344CB8AC3E}">
        <p14:creationId xmlns:p14="http://schemas.microsoft.com/office/powerpoint/2010/main" val="918602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6="http://schemas.microsoft.com/office/drawing/2014/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a:xfrm>
            <a:off x="588263" y="457200"/>
            <a:ext cx="11018520" cy="553998"/>
          </a:xfrm>
        </p:spPr>
        <p:txBody>
          <a:bodyPr>
            <a:normAutofit fontScale="90000"/>
          </a:bodyPr>
          <a:lstStyle/>
          <a:p>
            <a:r>
              <a:rPr lang="en-US">
                <a:solidFill>
                  <a:schemeClr val="accent3"/>
                </a:solidFill>
              </a:rPr>
              <a:t>POST/PATCH/PUT </a:t>
            </a:r>
            <a:r>
              <a:rPr lang="en-US"/>
              <a:t>| no response required</a:t>
            </a:r>
            <a:endParaRPr lang="en-US">
              <a:solidFill>
                <a:schemeClr val="accent3"/>
              </a:solidFill>
            </a:endParaRP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If your code doesn’t need to get a response, then opt out</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15884"/>
            <a:chOff x="4665128" y="2209801"/>
            <a:chExt cx="2987530" cy="1666557"/>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66557"/>
              <a:chOff x="586390" y="2209800"/>
              <a:chExt cx="2525984" cy="2427662"/>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BF9A241C-B152-4662-829A-135563890B2F}"/>
              </a:ext>
            </a:extLst>
          </p:cNvPr>
          <p:cNvGrpSpPr/>
          <p:nvPr/>
        </p:nvGrpSpPr>
        <p:grpSpPr>
          <a:xfrm>
            <a:off x="8353447" y="2198915"/>
            <a:ext cx="3514147" cy="1926770"/>
            <a:chOff x="8353447" y="2198915"/>
            <a:chExt cx="3514147" cy="1926770"/>
          </a:xfrm>
        </p:grpSpPr>
        <p:sp>
          <p:nvSpPr>
            <p:cNvPr id="18" name="Rectangle 17">
              <a:extLst>
                <a:ext uri="{FF2B5EF4-FFF2-40B4-BE49-F238E27FC236}">
                  <a16:creationId xmlns:a16="http://schemas.microsoft.com/office/drawing/2014/main" id="{BA2F9222-5DF0-4F4E-8EFC-4DD6A96BA20A}"/>
                </a:ext>
              </a:extLst>
            </p:cNvPr>
            <p:cNvSpPr/>
            <p:nvPr/>
          </p:nvSpPr>
          <p:spPr>
            <a:xfrm>
              <a:off x="8353448" y="2370649"/>
              <a:ext cx="3514146" cy="1575816"/>
            </a:xfrm>
            <a:prstGeom prst="rect">
              <a:avLst/>
            </a:prstGeom>
          </p:spPr>
          <p:txBody>
            <a:bodyPr wrap="square" lIns="0">
              <a:spAutoFit/>
            </a:bodyPr>
            <a:lstStyle/>
            <a:p>
              <a:pPr>
                <a:lnSpc>
                  <a:spcPct val="90000"/>
                </a:lnSpc>
                <a:spcBef>
                  <a:spcPts val="600"/>
                </a:spcBef>
              </a:pPr>
              <a:r>
                <a:rPr lang="en-US" sz="2400" b="1">
                  <a:solidFill>
                    <a:schemeClr val="accent3"/>
                  </a:solidFill>
                  <a:latin typeface="+mj-lt"/>
                </a:rPr>
                <a:t>Tip</a:t>
              </a:r>
            </a:p>
            <a:p>
              <a:pPr>
                <a:lnSpc>
                  <a:spcPct val="90000"/>
                </a:lnSpc>
                <a:spcBef>
                  <a:spcPts val="600"/>
                </a:spcBef>
              </a:pPr>
              <a:r>
                <a:rPr lang="en-US" sz="2400"/>
                <a:t>Use HTTP </a:t>
              </a:r>
            </a:p>
            <a:p>
              <a:pPr>
                <a:lnSpc>
                  <a:spcPct val="90000"/>
                </a:lnSpc>
                <a:spcBef>
                  <a:spcPts val="600"/>
                </a:spcBef>
              </a:pPr>
              <a:r>
                <a:rPr lang="en-US" sz="2400" b="1"/>
                <a:t>Prefer return=minimal </a:t>
              </a:r>
              <a:r>
                <a:rPr lang="en-US" sz="2400"/>
                <a:t>request header</a:t>
              </a:r>
              <a:endParaRPr lang="en-US" sz="3200" b="1"/>
            </a:p>
          </p:txBody>
        </p:sp>
        <p:cxnSp>
          <p:nvCxnSpPr>
            <p:cNvPr id="19" name="Straight Connector 18">
              <a:extLst>
                <a:ext uri="{FF2B5EF4-FFF2-40B4-BE49-F238E27FC236}">
                  <a16:creationId xmlns:a16="http://schemas.microsoft.com/office/drawing/2014/main" id="{F1B49F90-3E45-489C-9E38-4FFE3EF0050D}"/>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604114-B253-4031-AA13-587DA02B5B75}"/>
                </a:ext>
              </a:extLst>
            </p:cNvPr>
            <p:cNvCxnSpPr>
              <a:cxnSpLocks/>
            </p:cNvCxnSpPr>
            <p:nvPr/>
          </p:nvCxnSpPr>
          <p:spPr>
            <a:xfrm>
              <a:off x="8353447" y="412568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452372E9-970F-4E44-BF7A-B8F64D490E6D}"/>
              </a:ext>
            </a:extLst>
          </p:cNvPr>
          <p:cNvSpPr/>
          <p:nvPr/>
        </p:nvSpPr>
        <p:spPr>
          <a:xfrm>
            <a:off x="584199" y="4972678"/>
            <a:ext cx="6845301" cy="363946"/>
          </a:xfrm>
          <a:prstGeom prst="rect">
            <a:avLst/>
          </a:prstGeom>
        </p:spPr>
        <p:txBody>
          <a:bodyPr wrap="square">
            <a:spAutoFit/>
          </a:bodyPr>
          <a:lstStyle/>
          <a:p>
            <a:r>
              <a:rPr lang="en-US"/>
              <a:t>Some services </a:t>
            </a:r>
            <a:r>
              <a:rPr lang="en-US" b="1"/>
              <a:t>always</a:t>
            </a:r>
            <a:r>
              <a:rPr lang="en-US"/>
              <a:t> return 204 No content for PATCH and PUT</a:t>
            </a:r>
          </a:p>
        </p:txBody>
      </p:sp>
    </p:spTree>
    <p:extLst>
      <p:ext uri="{BB962C8B-B14F-4D97-AF65-F5344CB8AC3E}">
        <p14:creationId xmlns:p14="http://schemas.microsoft.com/office/powerpoint/2010/main" val="3387917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13">
            <a:extLst>
              <a:ext uri="{FF2B5EF4-FFF2-40B4-BE49-F238E27FC236}">
                <a16:creationId xmlns:a16="http://schemas.microsoft.com/office/drawing/2014/main" id="{13B00D43-D22D-4925-905D-B00D0A8D1B57}"/>
              </a:ext>
            </a:extLst>
          </p:cNvPr>
          <p:cNvGraphicFramePr>
            <a:graphicFrameLocks/>
          </p:cNvGraphicFramePr>
          <p:nvPr/>
        </p:nvGraphicFramePr>
        <p:xfrm>
          <a:off x="588264" y="1428750"/>
          <a:ext cx="11183719" cy="4720268"/>
        </p:xfrm>
        <a:graphic>
          <a:graphicData uri="http://schemas.openxmlformats.org/drawingml/2006/table">
            <a:tbl>
              <a:tblPr firstRow="1" bandRow="1">
                <a:tableStyleId>{5C22544A-7EE6-4342-B048-85BDC9FD1C3A}</a:tableStyleId>
              </a:tblPr>
              <a:tblGrid>
                <a:gridCol w="1436584">
                  <a:extLst>
                    <a:ext uri="{9D8B030D-6E8A-4147-A177-3AD203B41FA5}">
                      <a16:colId xmlns:a16="http://schemas.microsoft.com/office/drawing/2014/main" val="2037588904"/>
                    </a:ext>
                  </a:extLst>
                </a:gridCol>
                <a:gridCol w="3959392">
                  <a:extLst>
                    <a:ext uri="{9D8B030D-6E8A-4147-A177-3AD203B41FA5}">
                      <a16:colId xmlns:a16="http://schemas.microsoft.com/office/drawing/2014/main" val="200505750"/>
                    </a:ext>
                  </a:extLst>
                </a:gridCol>
                <a:gridCol w="5787743">
                  <a:extLst>
                    <a:ext uri="{9D8B030D-6E8A-4147-A177-3AD203B41FA5}">
                      <a16:colId xmlns:a16="http://schemas.microsoft.com/office/drawing/2014/main" val="2560604071"/>
                    </a:ext>
                  </a:extLst>
                </a:gridCol>
              </a:tblGrid>
              <a:tr h="503599">
                <a:tc>
                  <a:txBody>
                    <a:bodyPr/>
                    <a:lstStyle/>
                    <a:p>
                      <a:pPr>
                        <a:lnSpc>
                          <a:spcPts val="1600"/>
                        </a:lnSpc>
                      </a:pPr>
                      <a:r>
                        <a:rPr lang="en-US" sz="1800" b="0">
                          <a:solidFill>
                            <a:schemeClr val="bg2"/>
                          </a:solidFill>
                          <a:latin typeface="+mj-lt"/>
                        </a:rPr>
                        <a:t>Value</a:t>
                      </a:r>
                    </a:p>
                  </a:txBody>
                  <a:tcPr marL="89642" marR="89642" marT="44821" marB="44821" anchor="ctr">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Description</a:t>
                      </a:r>
                    </a:p>
                  </a:txBody>
                  <a:tcPr marL="89642" marR="89642" marT="44821" marB="44821" anchor="ctr">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600"/>
                        </a:lnSpc>
                      </a:pPr>
                      <a:r>
                        <a:rPr lang="en-US" sz="1800" b="0">
                          <a:solidFill>
                            <a:schemeClr val="bg2"/>
                          </a:solidFill>
                          <a:latin typeface="+mj-lt"/>
                        </a:rPr>
                        <a:t>Example</a:t>
                      </a:r>
                    </a:p>
                  </a:txBody>
                  <a:tcPr marL="89642" marR="89642" marT="44821" marB="44821" anchor="ctr">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34266737"/>
                  </a:ext>
                </a:extLst>
              </a:tr>
              <a:tr h="502677">
                <a:tc>
                  <a:txBody>
                    <a:bodyPr/>
                    <a:lstStyle/>
                    <a:p>
                      <a:r>
                        <a:rPr lang="en-US" sz="2000">
                          <a:solidFill>
                            <a:schemeClr val="accent3"/>
                          </a:solidFill>
                          <a:latin typeface="Consolas" panose="020B0609020204030204" pitchFamily="49" charset="0"/>
                        </a:rPr>
                        <a:t>$filter</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results (rows)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$filter</a:t>
                      </a:r>
                      <a:r>
                        <a:rPr lang="en-US" sz="2000">
                          <a:solidFill>
                            <a:srgbClr val="0D0D0D"/>
                          </a:solidFill>
                          <a:latin typeface="Consolas"/>
                        </a:rPr>
                        <a:t>=startsWith(givenName,’J’)</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01009"/>
                  </a:ext>
                </a:extLst>
              </a:tr>
              <a:tr h="502677">
                <a:tc>
                  <a:txBody>
                    <a:bodyPr/>
                    <a:lstStyle/>
                    <a:p>
                      <a:r>
                        <a:rPr lang="en-US" sz="2000">
                          <a:solidFill>
                            <a:schemeClr val="accent3"/>
                          </a:solidFill>
                          <a:latin typeface="Consolas" panose="020B0609020204030204" pitchFamily="49" charset="0"/>
                        </a:rPr>
                        <a:t>$select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Filters properties (columns)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$select</a:t>
                      </a:r>
                      <a:r>
                        <a:rPr lang="en-US" sz="2000">
                          <a:solidFill>
                            <a:srgbClr val="0D0D0D"/>
                          </a:solidFill>
                          <a:latin typeface="Consolas"/>
                        </a:rPr>
                        <a:t>=givenName,surname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8826218"/>
                  </a:ext>
                </a:extLst>
              </a:tr>
              <a:tr h="502677">
                <a:tc>
                  <a:txBody>
                    <a:bodyPr/>
                    <a:lstStyle/>
                    <a:p>
                      <a:r>
                        <a:rPr lang="en-US" sz="2000">
                          <a:solidFill>
                            <a:schemeClr val="accent3"/>
                          </a:solidFill>
                          <a:latin typeface="Consolas" panose="020B0609020204030204" pitchFamily="49" charset="0"/>
                        </a:rPr>
                        <a:t>$</a:t>
                      </a:r>
                      <a:r>
                        <a:rPr lang="en-US" sz="2000" err="1">
                          <a:solidFill>
                            <a:schemeClr val="accent3"/>
                          </a:solidFill>
                          <a:latin typeface="Consolas" panose="020B0609020204030204" pitchFamily="49" charset="0"/>
                        </a:rPr>
                        <a:t>orderBy</a:t>
                      </a:r>
                      <a:endParaRPr lang="en-US" sz="2000">
                        <a:solidFill>
                          <a:schemeClr val="accent3"/>
                        </a:solidFill>
                        <a:latin typeface="Consolas" panose="020B0609020204030204" pitchFamily="49" charset="0"/>
                      </a:endParaRP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Orders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$orderBy</a:t>
                      </a:r>
                      <a:r>
                        <a:rPr lang="en-US" sz="2000">
                          <a:solidFill>
                            <a:srgbClr val="0D0D0D"/>
                          </a:solidFill>
                          <a:latin typeface="Consolas"/>
                        </a:rPr>
                        <a:t>=displayName desc</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84836352"/>
                  </a:ext>
                </a:extLst>
              </a:tr>
              <a:tr h="502677">
                <a:tc>
                  <a:txBody>
                    <a:bodyPr/>
                    <a:lstStyle/>
                    <a:p>
                      <a:r>
                        <a:rPr lang="en-US" sz="2000">
                          <a:solidFill>
                            <a:schemeClr val="accent3"/>
                          </a:solidFill>
                          <a:latin typeface="Consolas" panose="020B0609020204030204" pitchFamily="49" charset="0"/>
                        </a:rPr>
                        <a:t>$top</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Sets the page size of results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/users?</a:t>
                      </a:r>
                      <a:r>
                        <a:rPr lang="en-US" sz="2000">
                          <a:solidFill>
                            <a:schemeClr val="accent3"/>
                          </a:solidFill>
                          <a:latin typeface="Consolas"/>
                        </a:rPr>
                        <a:t>$top</a:t>
                      </a:r>
                      <a:r>
                        <a:rPr lang="en-US" sz="2000">
                          <a:solidFill>
                            <a:srgbClr val="0D0D0D"/>
                          </a:solidFill>
                          <a:latin typeface="Consolas"/>
                        </a:rPr>
                        <a:t>=10</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9430079"/>
                  </a:ext>
                </a:extLst>
              </a:tr>
              <a:tr h="502677">
                <a:tc>
                  <a:txBody>
                    <a:bodyPr/>
                    <a:lstStyle/>
                    <a:p>
                      <a:r>
                        <a:rPr lang="en-US" sz="2000">
                          <a:solidFill>
                            <a:schemeClr val="accent3"/>
                          </a:solidFill>
                          <a:latin typeface="Consolas" panose="020B0609020204030204" pitchFamily="49" charset="0"/>
                        </a:rPr>
                        <a:t>$expand</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Retrieves related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/groups?</a:t>
                      </a:r>
                      <a:r>
                        <a:rPr lang="en-US" sz="2000">
                          <a:solidFill>
                            <a:schemeClr val="accent3"/>
                          </a:solidFill>
                          <a:latin typeface="Consolas"/>
                        </a:rPr>
                        <a:t>$expand</a:t>
                      </a:r>
                      <a:r>
                        <a:rPr lang="en-US" sz="2000">
                          <a:solidFill>
                            <a:srgbClr val="0D0D0D"/>
                          </a:solidFill>
                          <a:latin typeface="Consolas"/>
                        </a:rPr>
                        <a:t>=members</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06073061"/>
                  </a:ext>
                </a:extLst>
              </a:tr>
              <a:tr h="502677">
                <a:tc>
                  <a:txBody>
                    <a:bodyPr/>
                    <a:lstStyle/>
                    <a:p>
                      <a:r>
                        <a:rPr lang="en-US" sz="2000">
                          <a:solidFill>
                            <a:schemeClr val="accent3"/>
                          </a:solidFill>
                          <a:latin typeface="Consolas" panose="020B0609020204030204" pitchFamily="49" charset="0"/>
                        </a:rPr>
                        <a:t>$count</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2000">
                          <a:solidFill>
                            <a:schemeClr val="tx2"/>
                          </a:solidFill>
                          <a:latin typeface="Segoe UI Semilight" panose="020B0402040204020203" pitchFamily="34" charset="0"/>
                          <a:cs typeface="Segoe UI Semilight" panose="020B0402040204020203" pitchFamily="34" charset="0"/>
                        </a:rPr>
                        <a:t>Retrieves the total count of matching resources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buNone/>
                      </a:pPr>
                      <a:r>
                        <a:rPr lang="en-US" sz="2000">
                          <a:solidFill>
                            <a:srgbClr val="0D0D0D"/>
                          </a:solidFill>
                          <a:latin typeface="Consolas"/>
                        </a:rPr>
                        <a:t>/me/messages?</a:t>
                      </a:r>
                      <a:r>
                        <a:rPr lang="en-US" sz="2000">
                          <a:solidFill>
                            <a:schemeClr val="accent3"/>
                          </a:solidFill>
                          <a:latin typeface="Consolas"/>
                        </a:rPr>
                        <a:t>$top</a:t>
                      </a:r>
                      <a:r>
                        <a:rPr lang="en-US" sz="2000">
                          <a:solidFill>
                            <a:srgbClr val="0D0D0D"/>
                          </a:solidFill>
                          <a:latin typeface="Consolas"/>
                        </a:rPr>
                        <a:t>=2&amp;count=true</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557"/>
                  </a:ext>
                </a:extLst>
              </a:tr>
              <a:tr h="0">
                <a:tc>
                  <a:txBody>
                    <a:bodyPr/>
                    <a:lstStyle/>
                    <a:p>
                      <a:r>
                        <a:rPr lang="en-US" sz="2000">
                          <a:solidFill>
                            <a:schemeClr val="accent3"/>
                          </a:solidFill>
                          <a:latin typeface="Consolas" panose="020B0609020204030204" pitchFamily="49" charset="0"/>
                        </a:rPr>
                        <a:t>$search</a:t>
                      </a:r>
                    </a:p>
                  </a:txBody>
                  <a:tcPr marL="89642" marR="89642" marT="44821" marB="44821">
                    <a:lnL w="6350" cap="flat" cmpd="sng" algn="ctr">
                      <a:no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chemeClr val="tx2"/>
                          </a:solidFill>
                          <a:latin typeface="Segoe UI Semilight" panose="020B0402040204020203" pitchFamily="34" charset="0"/>
                          <a:cs typeface="Segoe UI Semilight" panose="020B0402040204020203" pitchFamily="34" charset="0"/>
                        </a:rPr>
                        <a:t>Returns results based on search criteria. Currently supported on </a:t>
                      </a:r>
                      <a:r>
                        <a:rPr lang="en-US" sz="2000" b="1">
                          <a:solidFill>
                            <a:schemeClr val="tx2"/>
                          </a:solidFill>
                          <a:latin typeface="Segoe UI Semilight" panose="020B0402040204020203" pitchFamily="34" charset="0"/>
                          <a:cs typeface="Segoe UI Semilight" panose="020B0402040204020203" pitchFamily="34" charset="0"/>
                        </a:rPr>
                        <a:t>messages</a:t>
                      </a:r>
                      <a:r>
                        <a:rPr lang="en-US" sz="2000">
                          <a:solidFill>
                            <a:schemeClr val="tx2"/>
                          </a:solidFill>
                          <a:latin typeface="Segoe UI Semilight" panose="020B0402040204020203" pitchFamily="34" charset="0"/>
                          <a:cs typeface="Segoe UI Semilight" panose="020B0402040204020203" pitchFamily="34" charset="0"/>
                        </a:rPr>
                        <a:t> and </a:t>
                      </a:r>
                      <a:r>
                        <a:rPr lang="en-US" sz="2000" b="1">
                          <a:solidFill>
                            <a:schemeClr val="tx2"/>
                          </a:solidFill>
                          <a:latin typeface="Segoe UI Semilight" panose="020B0402040204020203" pitchFamily="34" charset="0"/>
                          <a:cs typeface="Segoe UI Semilight" panose="020B0402040204020203" pitchFamily="34" charset="0"/>
                        </a:rPr>
                        <a:t>person</a:t>
                      </a:r>
                      <a:r>
                        <a:rPr lang="en-US" sz="2000">
                          <a:solidFill>
                            <a:schemeClr val="tx2"/>
                          </a:solidFill>
                          <a:latin typeface="Segoe UI Semilight" panose="020B0402040204020203" pitchFamily="34" charset="0"/>
                          <a:cs typeface="Segoe UI Semilight" panose="020B0402040204020203" pitchFamily="34" charset="0"/>
                        </a:rPr>
                        <a:t> collections</a:t>
                      </a:r>
                    </a:p>
                  </a:txBody>
                  <a:tcPr marL="89642" marR="89642" marT="44821" marB="44821">
                    <a:lnL w="38100" cap="flat" cmpd="sng" algn="ctr">
                      <a:solidFill>
                        <a:schemeClr val="bg2"/>
                      </a:solidFill>
                      <a:prstDash val="solid"/>
                      <a:round/>
                      <a:headEnd type="none" w="med" len="med"/>
                      <a:tailEnd type="none" w="med" len="med"/>
                    </a:lnL>
                    <a:lnR w="38100" cap="flat" cmpd="sng" algn="ctr">
                      <a:solidFill>
                        <a:schemeClr val="bg2"/>
                      </a:solid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000">
                          <a:solidFill>
                            <a:srgbClr val="0D0D0D"/>
                          </a:solidFill>
                          <a:latin typeface="Consolas"/>
                        </a:rPr>
                        <a:t>/me/messages?</a:t>
                      </a:r>
                      <a:r>
                        <a:rPr lang="en-US" sz="2000">
                          <a:solidFill>
                            <a:schemeClr val="accent3"/>
                          </a:solidFill>
                          <a:latin typeface="Consolas"/>
                        </a:rPr>
                        <a:t>$search</a:t>
                      </a:r>
                      <a:r>
                        <a:rPr lang="en-US" sz="2000">
                          <a:solidFill>
                            <a:srgbClr val="0D0D0D"/>
                          </a:solidFill>
                          <a:latin typeface="Consolas"/>
                        </a:rPr>
                        <a:t>=pizza</a:t>
                      </a:r>
                    </a:p>
                  </a:txBody>
                  <a:tcPr marL="89642" marR="89642" marT="44821" marB="44821">
                    <a:lnL w="3810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bg2"/>
                      </a:solidFill>
                      <a:prstDash val="solid"/>
                      <a:round/>
                      <a:headEnd type="none" w="med" len="med"/>
                      <a:tailEnd type="none" w="med" len="med"/>
                    </a:lnT>
                    <a:lnB w="381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91507760"/>
                  </a:ext>
                </a:extLst>
              </a:tr>
            </a:tbl>
          </a:graphicData>
        </a:graphic>
      </p:graphicFrame>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solidFill>
                  <a:schemeClr val="accent3"/>
                </a:solidFill>
              </a:rPr>
              <a:t>TIP 2 </a:t>
            </a:r>
            <a:r>
              <a:rPr lang="en-US">
                <a:solidFill>
                  <a:schemeClr val="tx1"/>
                </a:solidFill>
              </a:rPr>
              <a:t>|</a:t>
            </a:r>
            <a:r>
              <a:rPr lang="en-US"/>
              <a:t> Learn the 7 basic query parameters</a:t>
            </a:r>
          </a:p>
        </p:txBody>
      </p:sp>
    </p:spTree>
    <p:extLst>
      <p:ext uri="{BB962C8B-B14F-4D97-AF65-F5344CB8AC3E}">
        <p14:creationId xmlns:p14="http://schemas.microsoft.com/office/powerpoint/2010/main" val="156461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xmlns:a16="http://schemas.microsoft.com/office/drawing/2014/main" xmlns:p14="http://schemas.microsoft.com/office/powerpoint/2010/main">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projections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90" y="4977827"/>
            <a:ext cx="7240440" cy="947952"/>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$select=</a:t>
            </a:r>
            <a:r>
              <a:rPr lang="en-US" b="1" err="1">
                <a:solidFill>
                  <a:schemeClr val="accent3"/>
                </a:solidFill>
                <a:latin typeface="Segoe UI Semibold" panose="020B0702040204020203" pitchFamily="34" charset="0"/>
                <a:cs typeface="Segoe UI Semibold" panose="020B0702040204020203" pitchFamily="34" charset="0"/>
              </a:rPr>
              <a:t>givenName,mail</a:t>
            </a:r>
            <a:r>
              <a:rPr lang="en-US" b="1">
                <a:solidFill>
                  <a:schemeClr val="accent3"/>
                </a:solidFill>
                <a:latin typeface="Segoe UI Semibold" panose="020B0702040204020203" pitchFamily="34" charset="0"/>
                <a:cs typeface="Segoe UI Semibold" panose="020B0702040204020203" pitchFamily="34" charset="0"/>
              </a:rPr>
              <a:t>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992516"/>
            </a:xfrm>
            <a:prstGeom prst="rect">
              <a:avLst/>
            </a:prstGeom>
          </p:spPr>
          <p:txBody>
            <a:bodyPr wrap="square" lIns="0">
              <a:spAutoFit/>
            </a:bodyPr>
            <a:lstStyle/>
            <a:p>
              <a:pPr>
                <a:lnSpc>
                  <a:spcPct val="90000"/>
                </a:lnSpc>
              </a:pPr>
              <a:r>
                <a:rPr lang="en-US" sz="2400"/>
                <a:t>Choose the </a:t>
              </a:r>
              <a:r>
                <a:rPr lang="en-US" sz="2400">
                  <a:solidFill>
                    <a:schemeClr val="accent3"/>
                  </a:solidFill>
                </a:rPr>
                <a:t>properties</a:t>
              </a:r>
              <a:r>
                <a:rPr lang="en-US" sz="2400"/>
                <a:t> 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679306"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$select</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7057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t>Querying data | </a:t>
            </a:r>
            <a:r>
              <a:rPr lang="en-US">
                <a:solidFill>
                  <a:schemeClr val="accent3"/>
                </a:solidFill>
              </a:rPr>
              <a:t>Use filters</a:t>
            </a:r>
          </a:p>
        </p:txBody>
      </p:sp>
      <p:sp>
        <p:nvSpPr>
          <p:cNvPr id="4" name="Text Placeholder 3">
            <a:extLst>
              <a:ext uri="{FF2B5EF4-FFF2-40B4-BE49-F238E27FC236}">
                <a16:creationId xmlns:a16="http://schemas.microsoft.com/office/drawing/2014/main" id="{1AD81304-272D-4CD2-9485-A444CB980DB9}"/>
              </a:ext>
            </a:extLst>
          </p:cNvPr>
          <p:cNvSpPr>
            <a:spLocks noGrp="1"/>
          </p:cNvSpPr>
          <p:nvPr>
            <p:ph type="body" sz="quarter" idx="10"/>
          </p:nvPr>
        </p:nvSpPr>
        <p:spPr>
          <a:xfrm>
            <a:off x="586389" y="4977827"/>
            <a:ext cx="10303283" cy="1378839"/>
          </a:xfrm>
        </p:spPr>
        <p:txBody>
          <a:bodyPr/>
          <a:lstStyle/>
          <a:p>
            <a:r>
              <a:rPr lang="en-US">
                <a:solidFill>
                  <a:schemeClr val="accent3"/>
                </a:solidFill>
                <a:latin typeface="Segoe UI Semibold" panose="020B0702040204020203" pitchFamily="34" charset="0"/>
                <a:cs typeface="Segoe UI Semibold" panose="020B0702040204020203" pitchFamily="34" charset="0"/>
              </a:rPr>
              <a:t>GET</a:t>
            </a:r>
            <a:r>
              <a:rPr lang="en-US"/>
              <a:t> </a:t>
            </a:r>
            <a:r>
              <a:rPr lang="en-US">
                <a:latin typeface="Segoe UI" panose="020B0502040204020203" pitchFamily="34" charset="0"/>
                <a:cs typeface="Segoe UI" panose="020B0502040204020203" pitchFamily="34" charset="0"/>
              </a:rPr>
              <a:t>https://graph.microsoft.com/v1.0/users</a:t>
            </a:r>
            <a:r>
              <a:rPr lang="en-US">
                <a:solidFill>
                  <a:schemeClr val="accent1"/>
                </a:solidFill>
                <a:latin typeface="Segoe UI Semibold" panose="020B0702040204020203" pitchFamily="34" charset="0"/>
                <a:cs typeface="Segoe UI Semibold" panose="020B0702040204020203" pitchFamily="34" charset="0"/>
              </a:rPr>
              <a:t>?</a:t>
            </a:r>
          </a:p>
          <a:p>
            <a:r>
              <a:rPr lang="en-US" b="1">
                <a:solidFill>
                  <a:schemeClr val="accent3"/>
                </a:solidFill>
                <a:latin typeface="Segoe UI Semibold" panose="020B0702040204020203" pitchFamily="34" charset="0"/>
                <a:cs typeface="Segoe UI Semibold" panose="020B0702040204020203" pitchFamily="34" charset="0"/>
              </a:rPr>
              <a:t>	$filter=department eq ‘Sales’ &amp; $select=givenName,mail </a:t>
            </a:r>
          </a:p>
        </p:txBody>
      </p:sp>
      <p:grpSp>
        <p:nvGrpSpPr>
          <p:cNvPr id="13" name="Group 12">
            <a:extLst>
              <a:ext uri="{FF2B5EF4-FFF2-40B4-BE49-F238E27FC236}">
                <a16:creationId xmlns:a16="http://schemas.microsoft.com/office/drawing/2014/main" id="{B67F409C-E41D-4E8C-AAF5-CD453CE29A33}"/>
              </a:ext>
            </a:extLst>
          </p:cNvPr>
          <p:cNvGrpSpPr/>
          <p:nvPr/>
        </p:nvGrpSpPr>
        <p:grpSpPr>
          <a:xfrm>
            <a:off x="586391" y="2209801"/>
            <a:ext cx="3539296" cy="1915884"/>
            <a:chOff x="586390" y="2209801"/>
            <a:chExt cx="4464581" cy="1745292"/>
          </a:xfrm>
        </p:grpSpPr>
        <p:sp>
          <p:nvSpPr>
            <p:cNvPr id="2" name="Rectangle 1">
              <a:extLst>
                <a:ext uri="{FF2B5EF4-FFF2-40B4-BE49-F238E27FC236}">
                  <a16:creationId xmlns:a16="http://schemas.microsoft.com/office/drawing/2014/main" id="{8EE9163E-F847-41EB-BD2A-156564487627}"/>
                </a:ext>
              </a:extLst>
            </p:cNvPr>
            <p:cNvSpPr/>
            <p:nvPr/>
          </p:nvSpPr>
          <p:spPr>
            <a:xfrm>
              <a:off x="586390" y="2349671"/>
              <a:ext cx="4464581" cy="1093451"/>
            </a:xfrm>
            <a:prstGeom prst="rect">
              <a:avLst/>
            </a:prstGeom>
          </p:spPr>
          <p:txBody>
            <a:bodyPr wrap="square" lIns="0">
              <a:spAutoFit/>
            </a:bodyPr>
            <a:lstStyle/>
            <a:p>
              <a:r>
                <a:rPr lang="en-US" sz="2400" dirty="0"/>
                <a:t>Choose the </a:t>
              </a:r>
              <a:r>
                <a:rPr lang="en-US" sz="2400" dirty="0">
                  <a:solidFill>
                    <a:schemeClr val="accent3"/>
                  </a:solidFill>
                </a:rPr>
                <a:t>records </a:t>
              </a:r>
              <a:br>
                <a:rPr lang="en-US" sz="2400" dirty="0">
                  <a:solidFill>
                    <a:schemeClr val="accent3"/>
                  </a:solidFill>
                </a:rPr>
              </a:br>
              <a:r>
                <a:rPr lang="en-US" sz="2400" dirty="0"/>
                <a:t>your app really needs and no more</a:t>
              </a:r>
            </a:p>
          </p:txBody>
        </p:sp>
        <p:grpSp>
          <p:nvGrpSpPr>
            <p:cNvPr id="9" name="Group 8">
              <a:extLst>
                <a:ext uri="{FF2B5EF4-FFF2-40B4-BE49-F238E27FC236}">
                  <a16:creationId xmlns:a16="http://schemas.microsoft.com/office/drawing/2014/main" id="{A3BEF5C3-9A12-4A01-8636-BFA4330CA2AB}"/>
                </a:ext>
              </a:extLst>
            </p:cNvPr>
            <p:cNvGrpSpPr/>
            <p:nvPr/>
          </p:nvGrpSpPr>
          <p:grpSpPr>
            <a:xfrm>
              <a:off x="586390" y="2209801"/>
              <a:ext cx="4464581" cy="1745292"/>
              <a:chOff x="586390" y="2209800"/>
              <a:chExt cx="2973239" cy="2427663"/>
            </a:xfrm>
          </p:grpSpPr>
          <p:cxnSp>
            <p:nvCxnSpPr>
              <p:cNvPr id="7" name="Straight Connector 6">
                <a:extLst>
                  <a:ext uri="{FF2B5EF4-FFF2-40B4-BE49-F238E27FC236}">
                    <a16:creationId xmlns:a16="http://schemas.microsoft.com/office/drawing/2014/main" id="{3E352612-2948-4ED2-9740-2694F716C945}"/>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4025E76-5C2E-4BCA-8E8B-4DEEB4395BF8}"/>
                  </a:ext>
                </a:extLst>
              </p:cNvPr>
              <p:cNvCxnSpPr/>
              <p:nvPr/>
            </p:nvCxnSpPr>
            <p:spPr>
              <a:xfrm>
                <a:off x="586390" y="4637463"/>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534CD243-1236-4F85-B04A-5DE0AE88A5EC}"/>
              </a:ext>
            </a:extLst>
          </p:cNvPr>
          <p:cNvGrpSpPr/>
          <p:nvPr/>
        </p:nvGrpSpPr>
        <p:grpSpPr>
          <a:xfrm>
            <a:off x="4839300" y="2209801"/>
            <a:ext cx="2987530" cy="1904998"/>
            <a:chOff x="4665128" y="2209801"/>
            <a:chExt cx="2987530" cy="1657088"/>
          </a:xfrm>
        </p:grpSpPr>
        <p:sp>
          <p:nvSpPr>
            <p:cNvPr id="5" name="Rectangle 4">
              <a:extLst>
                <a:ext uri="{FF2B5EF4-FFF2-40B4-BE49-F238E27FC236}">
                  <a16:creationId xmlns:a16="http://schemas.microsoft.com/office/drawing/2014/main" id="{84209247-C169-4AA0-BA05-A8D1094C5235}"/>
                </a:ext>
              </a:extLst>
            </p:cNvPr>
            <p:cNvSpPr/>
            <p:nvPr/>
          </p:nvSpPr>
          <p:spPr>
            <a:xfrm>
              <a:off x="4665128" y="2349671"/>
              <a:ext cx="2987530" cy="947741"/>
            </a:xfrm>
            <a:prstGeom prst="rect">
              <a:avLst/>
            </a:prstGeom>
          </p:spPr>
          <p:txBody>
            <a:bodyPr wrap="square" lIns="0">
              <a:spAutoFit/>
            </a:bodyPr>
            <a:lstStyle/>
            <a:p>
              <a:pPr>
                <a:lnSpc>
                  <a:spcPct val="90000"/>
                </a:lnSpc>
              </a:pPr>
              <a:r>
                <a:rPr lang="en-US" sz="2400"/>
                <a:t>Don’t send unnecessary data over the wire</a:t>
              </a:r>
            </a:p>
          </p:txBody>
        </p:sp>
        <p:grpSp>
          <p:nvGrpSpPr>
            <p:cNvPr id="10" name="Group 9">
              <a:extLst>
                <a:ext uri="{FF2B5EF4-FFF2-40B4-BE49-F238E27FC236}">
                  <a16:creationId xmlns:a16="http://schemas.microsoft.com/office/drawing/2014/main" id="{4CDCB75D-D080-458D-91FD-C4C3906BBD46}"/>
                </a:ext>
              </a:extLst>
            </p:cNvPr>
            <p:cNvGrpSpPr/>
            <p:nvPr/>
          </p:nvGrpSpPr>
          <p:grpSpPr>
            <a:xfrm>
              <a:off x="4665128" y="2209801"/>
              <a:ext cx="2889557" cy="1657088"/>
              <a:chOff x="586390" y="2209800"/>
              <a:chExt cx="2525984" cy="2413869"/>
            </a:xfrm>
          </p:grpSpPr>
          <p:cxnSp>
            <p:nvCxnSpPr>
              <p:cNvPr id="11" name="Straight Connector 10">
                <a:extLst>
                  <a:ext uri="{FF2B5EF4-FFF2-40B4-BE49-F238E27FC236}">
                    <a16:creationId xmlns:a16="http://schemas.microsoft.com/office/drawing/2014/main" id="{3A01D389-A9F5-4F5D-B851-88458E96B576}"/>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852C53A-5964-49BF-BAAF-0AD0B899FA46}"/>
                  </a:ext>
                </a:extLst>
              </p:cNvPr>
              <p:cNvCxnSpPr>
                <a:cxnSpLocks/>
              </p:cNvCxnSpPr>
              <p:nvPr/>
            </p:nvCxnSpPr>
            <p:spPr>
              <a:xfrm>
                <a:off x="586390" y="4623669"/>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79D3CEE4-D9EF-47E8-B845-4365C9355223}"/>
              </a:ext>
            </a:extLst>
          </p:cNvPr>
          <p:cNvGrpSpPr/>
          <p:nvPr/>
        </p:nvGrpSpPr>
        <p:grpSpPr>
          <a:xfrm>
            <a:off x="8353447" y="2198915"/>
            <a:ext cx="2889557" cy="1915884"/>
            <a:chOff x="8353447" y="2198915"/>
            <a:chExt cx="2889557" cy="1915884"/>
          </a:xfrm>
        </p:grpSpPr>
        <p:sp>
          <p:nvSpPr>
            <p:cNvPr id="18" name="Rectangle 17">
              <a:extLst>
                <a:ext uri="{FF2B5EF4-FFF2-40B4-BE49-F238E27FC236}">
                  <a16:creationId xmlns:a16="http://schemas.microsoft.com/office/drawing/2014/main" id="{4B541184-B28C-4D46-A7A3-80A83FCE9F24}"/>
                </a:ext>
              </a:extLst>
            </p:cNvPr>
            <p:cNvSpPr/>
            <p:nvPr/>
          </p:nvSpPr>
          <p:spPr>
            <a:xfrm>
              <a:off x="8353447" y="2370649"/>
              <a:ext cx="1557862" cy="834074"/>
            </a:xfrm>
            <a:prstGeom prst="rect">
              <a:avLst/>
            </a:prstGeom>
          </p:spPr>
          <p:txBody>
            <a:bodyPr wrap="none" lIns="0">
              <a:spAutoFit/>
            </a:bodyPr>
            <a:lstStyle/>
            <a:p>
              <a:pPr>
                <a:lnSpc>
                  <a:spcPct val="90000"/>
                </a:lnSpc>
              </a:pPr>
              <a:r>
                <a:rPr lang="en-US" sz="2400" b="1">
                  <a:solidFill>
                    <a:schemeClr val="accent3"/>
                  </a:solidFill>
                  <a:latin typeface="+mj-lt"/>
                </a:rPr>
                <a:t>Tip</a:t>
              </a:r>
              <a:endParaRPr lang="en-US" sz="2400" b="1">
                <a:solidFill>
                  <a:schemeClr val="accent3"/>
                </a:solidFill>
              </a:endParaRPr>
            </a:p>
            <a:p>
              <a:pPr>
                <a:lnSpc>
                  <a:spcPct val="90000"/>
                </a:lnSpc>
                <a:spcBef>
                  <a:spcPts val="600"/>
                </a:spcBef>
              </a:pPr>
              <a:r>
                <a:rPr lang="en-US" sz="2400"/>
                <a:t>Use</a:t>
              </a:r>
              <a:r>
                <a:rPr lang="en-US" sz="2400" b="1"/>
                <a:t> $filter</a:t>
              </a:r>
              <a:endParaRPr lang="en-US" sz="3200" b="1"/>
            </a:p>
          </p:txBody>
        </p:sp>
        <p:cxnSp>
          <p:nvCxnSpPr>
            <p:cNvPr id="19" name="Straight Connector 18">
              <a:extLst>
                <a:ext uri="{FF2B5EF4-FFF2-40B4-BE49-F238E27FC236}">
                  <a16:creationId xmlns:a16="http://schemas.microsoft.com/office/drawing/2014/main" id="{00324B36-1962-4F6D-9552-95FF3EC3B859}"/>
                </a:ext>
              </a:extLst>
            </p:cNvPr>
            <p:cNvCxnSpPr>
              <a:cxnSpLocks/>
            </p:cNvCxnSpPr>
            <p:nvPr/>
          </p:nvCxnSpPr>
          <p:spPr>
            <a:xfrm>
              <a:off x="8353447" y="2198915"/>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D7BA72-360D-45C5-9E95-F7ED25E932F4}"/>
                </a:ext>
              </a:extLst>
            </p:cNvPr>
            <p:cNvCxnSpPr>
              <a:cxnSpLocks/>
            </p:cNvCxnSpPr>
            <p:nvPr/>
          </p:nvCxnSpPr>
          <p:spPr>
            <a:xfrm>
              <a:off x="8353447" y="4114799"/>
              <a:ext cx="288955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95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1+#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accent3"/>
                </a:solidFill>
              </a:rPr>
              <a:t>TIP 3 </a:t>
            </a:r>
            <a:r>
              <a:rPr lang="en-US">
                <a:solidFill>
                  <a:schemeClr val="tx1"/>
                </a:solidFill>
              </a:rPr>
              <a:t>|</a:t>
            </a:r>
            <a:r>
              <a:rPr lang="en-US"/>
              <a:t> Watch for server-side pagination</a:t>
            </a:r>
          </a:p>
        </p:txBody>
      </p:sp>
      <p:grpSp>
        <p:nvGrpSpPr>
          <p:cNvPr id="22" name="Group 21">
            <a:extLst>
              <a:ext uri="{FF2B5EF4-FFF2-40B4-BE49-F238E27FC236}">
                <a16:creationId xmlns:a16="http://schemas.microsoft.com/office/drawing/2014/main" id="{7501E9CA-5F7E-44FE-B311-730825761B0E}"/>
              </a:ext>
            </a:extLst>
          </p:cNvPr>
          <p:cNvGrpSpPr/>
          <p:nvPr/>
        </p:nvGrpSpPr>
        <p:grpSpPr>
          <a:xfrm>
            <a:off x="586390" y="2209800"/>
            <a:ext cx="2973239" cy="2013857"/>
            <a:chOff x="586390" y="2209800"/>
            <a:chExt cx="2973239" cy="2013857"/>
          </a:xfrm>
        </p:grpSpPr>
        <p:sp>
          <p:nvSpPr>
            <p:cNvPr id="2" name="Rectangle 1">
              <a:extLst>
                <a:ext uri="{FF2B5EF4-FFF2-40B4-BE49-F238E27FC236}">
                  <a16:creationId xmlns:a16="http://schemas.microsoft.com/office/drawing/2014/main" id="{23A61528-DC7F-4201-9B58-4D34981A9092}"/>
                </a:ext>
              </a:extLst>
            </p:cNvPr>
            <p:cNvSpPr/>
            <p:nvPr/>
          </p:nvSpPr>
          <p:spPr>
            <a:xfrm>
              <a:off x="586390" y="2391364"/>
              <a:ext cx="2973239" cy="830997"/>
            </a:xfrm>
            <a:prstGeom prst="rect">
              <a:avLst/>
            </a:prstGeom>
          </p:spPr>
          <p:txBody>
            <a:bodyPr wrap="square" lIns="0">
              <a:spAutoFit/>
            </a:bodyPr>
            <a:lstStyle/>
            <a:p>
              <a:r>
                <a:rPr lang="en-US" sz="2400"/>
                <a:t>Graph uses server-side page size limits</a:t>
              </a:r>
            </a:p>
          </p:txBody>
        </p:sp>
        <p:cxnSp>
          <p:nvCxnSpPr>
            <p:cNvPr id="12" name="Straight Connector 11">
              <a:extLst>
                <a:ext uri="{FF2B5EF4-FFF2-40B4-BE49-F238E27FC236}">
                  <a16:creationId xmlns:a16="http://schemas.microsoft.com/office/drawing/2014/main" id="{D97B8731-3934-4EDA-9080-7F69F52DCEA9}"/>
                </a:ext>
              </a:extLst>
            </p:cNvPr>
            <p:cNvCxnSpPr/>
            <p:nvPr/>
          </p:nvCxnSpPr>
          <p:spPr>
            <a:xfrm>
              <a:off x="58639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89FAC6-32CA-4078-BA47-E3AE5EE6374C}"/>
                </a:ext>
              </a:extLst>
            </p:cNvPr>
            <p:cNvCxnSpPr/>
            <p:nvPr/>
          </p:nvCxnSpPr>
          <p:spPr>
            <a:xfrm>
              <a:off x="58639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BA25947-9A0A-432C-908E-453948AF2B15}"/>
              </a:ext>
            </a:extLst>
          </p:cNvPr>
          <p:cNvGrpSpPr/>
          <p:nvPr/>
        </p:nvGrpSpPr>
        <p:grpSpPr>
          <a:xfrm>
            <a:off x="4291583" y="2209800"/>
            <a:ext cx="3135086" cy="2013857"/>
            <a:chOff x="4114800" y="2209800"/>
            <a:chExt cx="3135086" cy="2013857"/>
          </a:xfrm>
        </p:grpSpPr>
        <p:sp>
          <p:nvSpPr>
            <p:cNvPr id="5" name="Rectangle 4">
              <a:extLst>
                <a:ext uri="{FF2B5EF4-FFF2-40B4-BE49-F238E27FC236}">
                  <a16:creationId xmlns:a16="http://schemas.microsoft.com/office/drawing/2014/main" id="{8ACC7919-E09A-4A03-8EA2-C92BA2F080CA}"/>
                </a:ext>
              </a:extLst>
            </p:cNvPr>
            <p:cNvSpPr/>
            <p:nvPr/>
          </p:nvSpPr>
          <p:spPr>
            <a:xfrm>
              <a:off x="4114800" y="2391363"/>
              <a:ext cx="3135086" cy="1569660"/>
            </a:xfrm>
            <a:prstGeom prst="rect">
              <a:avLst/>
            </a:prstGeom>
          </p:spPr>
          <p:txBody>
            <a:bodyPr wrap="square" lIns="0">
              <a:spAutoFit/>
            </a:bodyPr>
            <a:lstStyle/>
            <a:p>
              <a:r>
                <a:rPr lang="en-US" sz="2400"/>
                <a:t>When querying collections, Graph may return the results in many pages</a:t>
              </a:r>
            </a:p>
          </p:txBody>
        </p:sp>
        <p:cxnSp>
          <p:nvCxnSpPr>
            <p:cNvPr id="14" name="Straight Connector 13">
              <a:extLst>
                <a:ext uri="{FF2B5EF4-FFF2-40B4-BE49-F238E27FC236}">
                  <a16:creationId xmlns:a16="http://schemas.microsoft.com/office/drawing/2014/main" id="{FF68B59D-CFC9-40AB-9964-F6D3EDA88907}"/>
                </a:ext>
              </a:extLst>
            </p:cNvPr>
            <p:cNvCxnSpPr/>
            <p:nvPr/>
          </p:nvCxnSpPr>
          <p:spPr>
            <a:xfrm>
              <a:off x="4114800" y="2209800"/>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674914-A84A-429F-B3B0-268E3E5F5394}"/>
                </a:ext>
              </a:extLst>
            </p:cNvPr>
            <p:cNvCxnSpPr/>
            <p:nvPr/>
          </p:nvCxnSpPr>
          <p:spPr>
            <a:xfrm>
              <a:off x="4114800" y="4223657"/>
              <a:ext cx="297323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28446F-E452-42D5-898F-4525B896D718}"/>
              </a:ext>
            </a:extLst>
          </p:cNvPr>
          <p:cNvGrpSpPr/>
          <p:nvPr/>
        </p:nvGrpSpPr>
        <p:grpSpPr>
          <a:xfrm>
            <a:off x="7922190" y="2209800"/>
            <a:ext cx="4269810" cy="2013857"/>
            <a:chOff x="7922190" y="2209800"/>
            <a:chExt cx="4269810" cy="2013857"/>
          </a:xfrm>
        </p:grpSpPr>
        <p:grpSp>
          <p:nvGrpSpPr>
            <p:cNvPr id="10" name="Group 9">
              <a:extLst>
                <a:ext uri="{FF2B5EF4-FFF2-40B4-BE49-F238E27FC236}">
                  <a16:creationId xmlns:a16="http://schemas.microsoft.com/office/drawing/2014/main" id="{657C6E1E-7E6B-4AC2-A94A-0E5E43D81588}"/>
                </a:ext>
              </a:extLst>
            </p:cNvPr>
            <p:cNvGrpSpPr/>
            <p:nvPr/>
          </p:nvGrpSpPr>
          <p:grpSpPr>
            <a:xfrm>
              <a:off x="7922190" y="2391363"/>
              <a:ext cx="4269810" cy="1703175"/>
              <a:chOff x="7761515" y="2391363"/>
              <a:chExt cx="4269810" cy="1703175"/>
            </a:xfrm>
          </p:grpSpPr>
          <p:sp>
            <p:nvSpPr>
              <p:cNvPr id="6" name="Rectangle 5">
                <a:extLst>
                  <a:ext uri="{FF2B5EF4-FFF2-40B4-BE49-F238E27FC236}">
                    <a16:creationId xmlns:a16="http://schemas.microsoft.com/office/drawing/2014/main" id="{2BF592A5-F09D-4EE5-9797-1B3541A994D4}"/>
                  </a:ext>
                </a:extLst>
              </p:cNvPr>
              <p:cNvSpPr/>
              <p:nvPr/>
            </p:nvSpPr>
            <p:spPr>
              <a:xfrm>
                <a:off x="7761515" y="2391363"/>
                <a:ext cx="3624943" cy="1200329"/>
              </a:xfrm>
              <a:prstGeom prst="rect">
                <a:avLst/>
              </a:prstGeom>
            </p:spPr>
            <p:txBody>
              <a:bodyPr wrap="square">
                <a:spAutoFit/>
              </a:bodyPr>
              <a:lstStyle/>
              <a:p>
                <a:r>
                  <a:rPr lang="en-US" sz="2400"/>
                  <a:t>Always expect an </a:t>
                </a:r>
                <a:r>
                  <a:rPr lang="en-US" sz="2400">
                    <a:latin typeface="Courier New" panose="02070309020205020404" pitchFamily="49" charset="0"/>
                    <a:cs typeface="Courier New" panose="02070309020205020404" pitchFamily="49" charset="0"/>
                  </a:rPr>
                  <a:t>@</a:t>
                </a:r>
                <a:r>
                  <a:rPr lang="en-US" sz="2400" err="1">
                    <a:latin typeface="Courier New" panose="02070309020205020404" pitchFamily="49" charset="0"/>
                    <a:cs typeface="Courier New" panose="02070309020205020404" pitchFamily="49" charset="0"/>
                  </a:rPr>
                  <a:t>odata.nextLink</a:t>
                </a:r>
                <a:r>
                  <a:rPr lang="en-US" sz="2400"/>
                  <a:t> property in the response</a:t>
                </a:r>
              </a:p>
            </p:txBody>
          </p:sp>
          <p:sp>
            <p:nvSpPr>
              <p:cNvPr id="7" name="Rectangle 6">
                <a:extLst>
                  <a:ext uri="{FF2B5EF4-FFF2-40B4-BE49-F238E27FC236}">
                    <a16:creationId xmlns:a16="http://schemas.microsoft.com/office/drawing/2014/main" id="{5BED7286-F195-441B-9619-D40D21339603}"/>
                  </a:ext>
                </a:extLst>
              </p:cNvPr>
              <p:cNvSpPr/>
              <p:nvPr/>
            </p:nvSpPr>
            <p:spPr>
              <a:xfrm>
                <a:off x="7761515" y="3755984"/>
                <a:ext cx="4269810" cy="338554"/>
              </a:xfrm>
              <a:prstGeom prst="rect">
                <a:avLst/>
              </a:prstGeom>
            </p:spPr>
            <p:txBody>
              <a:bodyPr wrap="square">
                <a:spAutoFit/>
              </a:bodyPr>
              <a:lstStyle/>
              <a:p>
                <a:r>
                  <a:rPr lang="en-US" sz="1600"/>
                  <a:t>Contains the URL to the next page</a:t>
                </a:r>
              </a:p>
            </p:txBody>
          </p:sp>
        </p:grpSp>
        <p:cxnSp>
          <p:nvCxnSpPr>
            <p:cNvPr id="16" name="Straight Connector 15">
              <a:extLst>
                <a:ext uri="{FF2B5EF4-FFF2-40B4-BE49-F238E27FC236}">
                  <a16:creationId xmlns:a16="http://schemas.microsoft.com/office/drawing/2014/main" id="{024B32A6-802E-42CB-B6DA-3F5938268D7C}"/>
                </a:ext>
              </a:extLst>
            </p:cNvPr>
            <p:cNvCxnSpPr>
              <a:cxnSpLocks/>
            </p:cNvCxnSpPr>
            <p:nvPr/>
          </p:nvCxnSpPr>
          <p:spPr>
            <a:xfrm>
              <a:off x="8020161" y="2209800"/>
              <a:ext cx="32983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F37D73E-32AF-48AD-9361-ADF84E5912A2}"/>
                </a:ext>
              </a:extLst>
            </p:cNvPr>
            <p:cNvCxnSpPr>
              <a:cxnSpLocks/>
            </p:cNvCxnSpPr>
            <p:nvPr/>
          </p:nvCxnSpPr>
          <p:spPr>
            <a:xfrm>
              <a:off x="8020161" y="4223657"/>
              <a:ext cx="337457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3811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1+#ppt_w/2"/>
                                          </p:val>
                                        </p:tav>
                                        <p:tav tm="100000">
                                          <p:val>
                                            <p:strVal val="#ppt_x"/>
                                          </p:val>
                                        </p:tav>
                                      </p:tavLst>
                                    </p:anim>
                                    <p:anim calcmode="lin" valueType="num">
                                      <p:cBhvr additive="base">
                                        <p:cTn id="12" dur="50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D716-AAFC-4E89-99E8-751BD1B14286}"/>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DA0B5655-815A-401F-A7B7-5856FC6C2D25}"/>
              </a:ext>
            </a:extLst>
          </p:cNvPr>
          <p:cNvSpPr>
            <a:spLocks noGrp="1"/>
          </p:cNvSpPr>
          <p:nvPr>
            <p:ph type="body" sz="quarter" idx="10"/>
          </p:nvPr>
        </p:nvSpPr>
        <p:spPr>
          <a:xfrm>
            <a:off x="4646104" y="2447038"/>
            <a:ext cx="6961188" cy="3354765"/>
          </a:xfrm>
        </p:spPr>
        <p:txBody>
          <a:bodyPr>
            <a:normAutofit lnSpcReduction="10000"/>
          </a:bodyPr>
          <a:lstStyle/>
          <a:p>
            <a:pPr marL="342900" indent="-342900">
              <a:buFont typeface="Arial" panose="020B0604020202020204" pitchFamily="34" charset="0"/>
              <a:buChar char="•"/>
            </a:pPr>
            <a:r>
              <a:rPr lang="en-US" dirty="0">
                <a:solidFill>
                  <a:schemeClr val="tx1"/>
                </a:solidFill>
              </a:rPr>
              <a:t>Microsoft Graph, what and why</a:t>
            </a:r>
          </a:p>
          <a:p>
            <a:pPr marL="342900" indent="-342900">
              <a:buFont typeface="Arial" panose="020B0604020202020204" pitchFamily="34" charset="0"/>
              <a:buChar char="•"/>
            </a:pPr>
            <a:r>
              <a:rPr lang="en-US" dirty="0">
                <a:solidFill>
                  <a:schemeClr val="tx1"/>
                </a:solidFill>
              </a:rPr>
              <a:t>5 steps to your first Graph app</a:t>
            </a:r>
          </a:p>
          <a:p>
            <a:pPr marL="342900" indent="-342900">
              <a:buFont typeface="Arial" panose="020B0604020202020204" pitchFamily="34" charset="0"/>
              <a:buChar char="•"/>
            </a:pPr>
            <a:r>
              <a:rPr lang="en-US" dirty="0">
                <a:solidFill>
                  <a:schemeClr val="tx1"/>
                </a:solidFill>
              </a:rPr>
              <a:t>App patterns</a:t>
            </a:r>
          </a:p>
          <a:p>
            <a:pPr marL="342900" indent="-342900">
              <a:buFont typeface="Arial" panose="020B0604020202020204" pitchFamily="34" charset="0"/>
              <a:buChar char="•"/>
            </a:pPr>
            <a:r>
              <a:rPr lang="en-US" dirty="0">
                <a:solidFill>
                  <a:schemeClr val="tx1"/>
                </a:solidFill>
              </a:rPr>
              <a:t>5 tips and tricks to become a Graph coder </a:t>
            </a:r>
          </a:p>
          <a:p>
            <a:pPr marL="342900" indent="-342900">
              <a:buFont typeface="Arial" panose="020B0604020202020204" pitchFamily="34" charset="0"/>
              <a:buChar char="•"/>
            </a:pPr>
            <a:r>
              <a:rPr lang="en-US" dirty="0">
                <a:solidFill>
                  <a:schemeClr val="tx1"/>
                </a:solidFill>
              </a:rPr>
              <a:t>What’s new and roadmap</a:t>
            </a:r>
          </a:p>
          <a:p>
            <a:endParaRPr lang="en-US" dirty="0"/>
          </a:p>
        </p:txBody>
      </p:sp>
    </p:spTree>
    <p:extLst>
      <p:ext uri="{BB962C8B-B14F-4D97-AF65-F5344CB8AC3E}">
        <p14:creationId xmlns:p14="http://schemas.microsoft.com/office/powerpoint/2010/main" val="8034960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3B06D-A6AC-4707-A755-317C42C681F7}"/>
              </a:ext>
            </a:extLst>
          </p:cNvPr>
          <p:cNvSpPr/>
          <p:nvPr/>
        </p:nvSpPr>
        <p:spPr bwMode="auto">
          <a:xfrm>
            <a:off x="0" y="488989"/>
            <a:ext cx="12192000" cy="356049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E03DAAB6-C7EB-448A-BA11-79A5F0CDCCB6}"/>
              </a:ext>
            </a:extLst>
          </p:cNvPr>
          <p:cNvSpPr>
            <a:spLocks noGrp="1"/>
          </p:cNvSpPr>
          <p:nvPr>
            <p:ph type="body" sz="quarter" idx="4294967295"/>
          </p:nvPr>
        </p:nvSpPr>
        <p:spPr>
          <a:xfrm>
            <a:off x="473646" y="777115"/>
            <a:ext cx="11017250" cy="307777"/>
          </a:xfrm>
        </p:spPr>
        <p:txBody>
          <a:bodyPr>
            <a:normAutofit fontScale="70000" lnSpcReduction="20000"/>
          </a:bodyPr>
          <a:lstStyle/>
          <a:p>
            <a:pPr marL="0" indent="0">
              <a:buNone/>
            </a:pPr>
            <a:r>
              <a:rPr lang="en-US" sz="2000">
                <a:latin typeface="Consolas" panose="020B0609020204030204" pitchFamily="49" charset="0"/>
              </a:rPr>
              <a:t>Request</a:t>
            </a:r>
          </a:p>
        </p:txBody>
      </p:sp>
      <p:sp>
        <p:nvSpPr>
          <p:cNvPr id="5" name="Text Placeholder 2">
            <a:extLst>
              <a:ext uri="{FF2B5EF4-FFF2-40B4-BE49-F238E27FC236}">
                <a16:creationId xmlns:a16="http://schemas.microsoft.com/office/drawing/2014/main" id="{B5422D0F-14DE-40C6-BC0A-77EA85E800AB}"/>
              </a:ext>
            </a:extLst>
          </p:cNvPr>
          <p:cNvSpPr txBox="1">
            <a:spLocks/>
          </p:cNvSpPr>
          <p:nvPr/>
        </p:nvSpPr>
        <p:spPr>
          <a:xfrm>
            <a:off x="473646" y="1891102"/>
            <a:ext cx="110185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gradFill>
                  <a:gsLst>
                    <a:gs pos="61049">
                      <a:schemeClr val="tx1"/>
                    </a:gs>
                    <a:gs pos="43000">
                      <a:schemeClr val="tx1"/>
                    </a:gs>
                  </a:gsLst>
                  <a:lin ang="5400000" scaled="0"/>
                </a:gra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Response</a:t>
            </a:r>
          </a:p>
        </p:txBody>
      </p:sp>
      <p:pic>
        <p:nvPicPr>
          <p:cNvPr id="6" name="Picture 5">
            <a:extLst>
              <a:ext uri="{FF2B5EF4-FFF2-40B4-BE49-F238E27FC236}">
                <a16:creationId xmlns:a16="http://schemas.microsoft.com/office/drawing/2014/main" id="{070CF465-21D9-4856-954B-74EC3A67023B}"/>
              </a:ext>
            </a:extLst>
          </p:cNvPr>
          <p:cNvPicPr>
            <a:picLocks noChangeAspect="1"/>
          </p:cNvPicPr>
          <p:nvPr/>
        </p:nvPicPr>
        <p:blipFill>
          <a:blip r:embed="rId3"/>
          <a:stretch>
            <a:fillRect/>
          </a:stretch>
        </p:blipFill>
        <p:spPr>
          <a:xfrm>
            <a:off x="473646" y="1103940"/>
            <a:ext cx="9267729" cy="585980"/>
          </a:xfrm>
          <a:prstGeom prst="rect">
            <a:avLst/>
          </a:prstGeom>
        </p:spPr>
      </p:pic>
      <p:pic>
        <p:nvPicPr>
          <p:cNvPr id="11" name="Picture 10">
            <a:extLst>
              <a:ext uri="{FF2B5EF4-FFF2-40B4-BE49-F238E27FC236}">
                <a16:creationId xmlns:a16="http://schemas.microsoft.com/office/drawing/2014/main" id="{30BF94A2-0E8E-43A7-9A2B-A72898DC0AB4}"/>
              </a:ext>
            </a:extLst>
          </p:cNvPr>
          <p:cNvPicPr>
            <a:picLocks noChangeAspect="1"/>
          </p:cNvPicPr>
          <p:nvPr/>
        </p:nvPicPr>
        <p:blipFill>
          <a:blip r:embed="rId4"/>
          <a:stretch>
            <a:fillRect/>
          </a:stretch>
        </p:blipFill>
        <p:spPr>
          <a:xfrm>
            <a:off x="473646" y="2244039"/>
            <a:ext cx="11372089" cy="1480741"/>
          </a:xfrm>
          <a:prstGeom prst="rect">
            <a:avLst/>
          </a:prstGeom>
        </p:spPr>
      </p:pic>
      <p:sp>
        <p:nvSpPr>
          <p:cNvPr id="10" name="Rectangle 9">
            <a:extLst>
              <a:ext uri="{FF2B5EF4-FFF2-40B4-BE49-F238E27FC236}">
                <a16:creationId xmlns:a16="http://schemas.microsoft.com/office/drawing/2014/main" id="{FE106E4E-2369-4F95-A6C4-496AF8D7D4E2}"/>
              </a:ext>
            </a:extLst>
          </p:cNvPr>
          <p:cNvSpPr/>
          <p:nvPr/>
        </p:nvSpPr>
        <p:spPr bwMode="auto">
          <a:xfrm>
            <a:off x="995535" y="2591056"/>
            <a:ext cx="10621949" cy="319254"/>
          </a:xfrm>
          <a:prstGeom prst="rect">
            <a:avLst/>
          </a:prstGeom>
          <a:noFill/>
          <a:ln w="2857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88F366B-F6BA-48D1-817C-F342A7F31A0A}"/>
              </a:ext>
            </a:extLst>
          </p:cNvPr>
          <p:cNvSpPr/>
          <p:nvPr/>
        </p:nvSpPr>
        <p:spPr>
          <a:xfrm>
            <a:off x="558167" y="4234225"/>
            <a:ext cx="2283004" cy="1692771"/>
          </a:xfrm>
          <a:prstGeom prst="rect">
            <a:avLst/>
          </a:prstGeom>
        </p:spPr>
        <p:txBody>
          <a:bodyPr wrap="square">
            <a:spAutoFit/>
          </a:bodyPr>
          <a:lstStyle/>
          <a:p>
            <a:r>
              <a:rPr lang="en-US" sz="3200">
                <a:solidFill>
                  <a:schemeClr val="accent3"/>
                </a:solidFill>
                <a:latin typeface="+mj-lt"/>
              </a:rPr>
              <a:t>1.</a:t>
            </a:r>
          </a:p>
          <a:p>
            <a:r>
              <a:rPr lang="en-US" sz="1800"/>
              <a:t>Always handle the possibility that the responses are paged in nature</a:t>
            </a:r>
          </a:p>
        </p:txBody>
      </p:sp>
      <p:sp>
        <p:nvSpPr>
          <p:cNvPr id="13" name="Rectangle 12">
            <a:extLst>
              <a:ext uri="{FF2B5EF4-FFF2-40B4-BE49-F238E27FC236}">
                <a16:creationId xmlns:a16="http://schemas.microsoft.com/office/drawing/2014/main" id="{CF150A7F-E083-4554-ACA5-57B77C3A2FD5}"/>
              </a:ext>
            </a:extLst>
          </p:cNvPr>
          <p:cNvSpPr/>
          <p:nvPr/>
        </p:nvSpPr>
        <p:spPr>
          <a:xfrm>
            <a:off x="3413853" y="4233907"/>
            <a:ext cx="2283004" cy="1692771"/>
          </a:xfrm>
          <a:prstGeom prst="rect">
            <a:avLst/>
          </a:prstGeom>
        </p:spPr>
        <p:txBody>
          <a:bodyPr wrap="square">
            <a:spAutoFit/>
          </a:bodyPr>
          <a:lstStyle/>
          <a:p>
            <a:r>
              <a:rPr lang="en-US" sz="3200">
                <a:solidFill>
                  <a:schemeClr val="accent3"/>
                </a:solidFill>
                <a:latin typeface="+mj-lt"/>
              </a:rPr>
              <a:t>2.</a:t>
            </a:r>
          </a:p>
          <a:p>
            <a:r>
              <a:rPr lang="en-US" sz="1800"/>
              <a:t>Follow the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to obtain the next page of results</a:t>
            </a:r>
          </a:p>
        </p:txBody>
      </p:sp>
      <p:sp>
        <p:nvSpPr>
          <p:cNvPr id="14" name="Rectangle 13">
            <a:extLst>
              <a:ext uri="{FF2B5EF4-FFF2-40B4-BE49-F238E27FC236}">
                <a16:creationId xmlns:a16="http://schemas.microsoft.com/office/drawing/2014/main" id="{1C2BACFB-4F81-41F8-B9E8-873292F6E36B}"/>
              </a:ext>
            </a:extLst>
          </p:cNvPr>
          <p:cNvSpPr/>
          <p:nvPr/>
        </p:nvSpPr>
        <p:spPr>
          <a:xfrm>
            <a:off x="6269539" y="4233907"/>
            <a:ext cx="2283004" cy="1692771"/>
          </a:xfrm>
          <a:prstGeom prst="rect">
            <a:avLst/>
          </a:prstGeom>
        </p:spPr>
        <p:txBody>
          <a:bodyPr wrap="square">
            <a:spAutoFit/>
          </a:bodyPr>
          <a:lstStyle/>
          <a:p>
            <a:r>
              <a:rPr lang="en-US" sz="3200">
                <a:solidFill>
                  <a:schemeClr val="accent3"/>
                </a:solidFill>
                <a:latin typeface="+mj-lt"/>
              </a:rPr>
              <a:t>3.</a:t>
            </a:r>
          </a:p>
          <a:p>
            <a:r>
              <a:rPr lang="en-US" sz="1800"/>
              <a:t>Final page will not contain an </a:t>
            </a:r>
            <a:r>
              <a:rPr lang="en-US" sz="1800">
                <a:latin typeface="Consolas" panose="020B0609020204030204" pitchFamily="49" charset="0"/>
              </a:rPr>
              <a:t>@</a:t>
            </a:r>
            <a:r>
              <a:rPr lang="en-US" sz="1800" err="1">
                <a:latin typeface="Consolas" panose="020B0609020204030204" pitchFamily="49" charset="0"/>
              </a:rPr>
              <a:t>odata.nextLink</a:t>
            </a:r>
            <a:r>
              <a:rPr lang="en-US" sz="1800">
                <a:latin typeface="Consolas" panose="020B0609020204030204" pitchFamily="49" charset="0"/>
              </a:rPr>
              <a:t> </a:t>
            </a:r>
            <a:r>
              <a:rPr lang="en-US" sz="1800"/>
              <a:t>property </a:t>
            </a:r>
          </a:p>
        </p:txBody>
      </p:sp>
      <p:sp>
        <p:nvSpPr>
          <p:cNvPr id="15" name="Rectangle 14">
            <a:extLst>
              <a:ext uri="{FF2B5EF4-FFF2-40B4-BE49-F238E27FC236}">
                <a16:creationId xmlns:a16="http://schemas.microsoft.com/office/drawing/2014/main" id="{189112BA-A0E4-40DC-96FC-0DC52E61E5C6}"/>
              </a:ext>
            </a:extLst>
          </p:cNvPr>
          <p:cNvSpPr/>
          <p:nvPr/>
        </p:nvSpPr>
        <p:spPr>
          <a:xfrm>
            <a:off x="9125225" y="4233907"/>
            <a:ext cx="2283004" cy="1138773"/>
          </a:xfrm>
          <a:prstGeom prst="rect">
            <a:avLst/>
          </a:prstGeom>
        </p:spPr>
        <p:txBody>
          <a:bodyPr wrap="square">
            <a:spAutoFit/>
          </a:bodyPr>
          <a:lstStyle/>
          <a:p>
            <a:r>
              <a:rPr lang="en-US" sz="3200">
                <a:solidFill>
                  <a:schemeClr val="accent3"/>
                </a:solidFill>
                <a:latin typeface="+mj-lt"/>
              </a:rPr>
              <a:t>4.</a:t>
            </a:r>
          </a:p>
          <a:p>
            <a:r>
              <a:rPr lang="en-US" sz="1800"/>
              <a:t>Treat the entire URL as an opaque string</a:t>
            </a:r>
          </a:p>
        </p:txBody>
      </p:sp>
    </p:spTree>
    <p:extLst>
      <p:ext uri="{BB962C8B-B14F-4D97-AF65-F5344CB8AC3E}">
        <p14:creationId xmlns:p14="http://schemas.microsoft.com/office/powerpoint/2010/main" val="18554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F6D6-43CD-445E-A1AF-2C838F02C2AE}"/>
              </a:ext>
            </a:extLst>
          </p:cNvPr>
          <p:cNvSpPr>
            <a:spLocks noGrp="1"/>
          </p:cNvSpPr>
          <p:nvPr>
            <p:ph type="title"/>
          </p:nvPr>
        </p:nvSpPr>
        <p:spPr/>
        <p:txBody>
          <a:bodyPr>
            <a:normAutofit fontScale="90000"/>
          </a:bodyPr>
          <a:lstStyle/>
          <a:p>
            <a:r>
              <a:rPr lang="en-US">
                <a:solidFill>
                  <a:schemeClr val="accent3"/>
                </a:solidFill>
              </a:rPr>
              <a:t>TIP 4 </a:t>
            </a:r>
            <a:r>
              <a:rPr lang="en-US">
                <a:solidFill>
                  <a:schemeClr val="tx1"/>
                </a:solidFill>
              </a:rPr>
              <a:t>|</a:t>
            </a:r>
            <a:r>
              <a:rPr lang="en-US"/>
              <a:t> Track changes | </a:t>
            </a:r>
            <a:r>
              <a:rPr lang="en-US">
                <a:solidFill>
                  <a:schemeClr val="accent3"/>
                </a:solidFill>
              </a:rPr>
              <a:t>Webhooks</a:t>
            </a:r>
            <a:r>
              <a:rPr lang="en-US">
                <a:solidFill>
                  <a:srgbClr val="0078D4"/>
                </a:solidFill>
              </a:rPr>
              <a:t> </a:t>
            </a:r>
            <a:r>
              <a:rPr lang="en-US"/>
              <a:t>+ </a:t>
            </a:r>
            <a:r>
              <a:rPr lang="en-US">
                <a:solidFill>
                  <a:schemeClr val="accent3"/>
                </a:solidFill>
              </a:rPr>
              <a:t>Delta query</a:t>
            </a:r>
          </a:p>
        </p:txBody>
      </p:sp>
      <p:grpSp>
        <p:nvGrpSpPr>
          <p:cNvPr id="5" name="Group 4">
            <a:extLst>
              <a:ext uri="{FF2B5EF4-FFF2-40B4-BE49-F238E27FC236}">
                <a16:creationId xmlns:a16="http://schemas.microsoft.com/office/drawing/2014/main" id="{CE305E7B-C154-497D-A9C3-99D862F1875A}"/>
              </a:ext>
            </a:extLst>
          </p:cNvPr>
          <p:cNvGrpSpPr/>
          <p:nvPr/>
        </p:nvGrpSpPr>
        <p:grpSpPr>
          <a:xfrm>
            <a:off x="586391" y="2209801"/>
            <a:ext cx="2766409" cy="1915884"/>
            <a:chOff x="586390" y="2209801"/>
            <a:chExt cx="4102381" cy="1745292"/>
          </a:xfrm>
        </p:grpSpPr>
        <p:sp>
          <p:nvSpPr>
            <p:cNvPr id="6" name="Rectangle 5">
              <a:extLst>
                <a:ext uri="{FF2B5EF4-FFF2-40B4-BE49-F238E27FC236}">
                  <a16:creationId xmlns:a16="http://schemas.microsoft.com/office/drawing/2014/main" id="{4A315276-E192-42F3-8855-AE2AB8252894}"/>
                </a:ext>
              </a:extLst>
            </p:cNvPr>
            <p:cNvSpPr/>
            <p:nvPr/>
          </p:nvSpPr>
          <p:spPr>
            <a:xfrm>
              <a:off x="586390" y="2349671"/>
              <a:ext cx="4102381" cy="1138310"/>
            </a:xfrm>
            <a:prstGeom prst="rect">
              <a:avLst/>
            </a:prstGeom>
          </p:spPr>
          <p:txBody>
            <a:bodyPr wrap="square" lIns="0">
              <a:spAutoFit/>
            </a:bodyPr>
            <a:lstStyle/>
            <a:p>
              <a:pPr>
                <a:lnSpc>
                  <a:spcPct val="90000"/>
                </a:lnSpc>
              </a:pPr>
              <a:r>
                <a:rPr lang="en-US" sz="2400" b="1">
                  <a:solidFill>
                    <a:schemeClr val="accent3"/>
                  </a:solidFill>
                  <a:latin typeface="+mj-lt"/>
                </a:rPr>
                <a:t>Scenario </a:t>
              </a:r>
            </a:p>
            <a:p>
              <a:pPr>
                <a:lnSpc>
                  <a:spcPct val="90000"/>
                </a:lnSpc>
                <a:spcBef>
                  <a:spcPts val="600"/>
                </a:spcBef>
              </a:pPr>
              <a:r>
                <a:rPr lang="en-US" sz="1800">
                  <a:solidFill>
                    <a:srgbClr val="1A1A1A"/>
                  </a:solidFill>
                </a:rPr>
                <a:t>Same scenarios as before, but if you need to optimize further…</a:t>
              </a:r>
            </a:p>
          </p:txBody>
        </p:sp>
        <p:grpSp>
          <p:nvGrpSpPr>
            <p:cNvPr id="7" name="Group 6">
              <a:extLst>
                <a:ext uri="{FF2B5EF4-FFF2-40B4-BE49-F238E27FC236}">
                  <a16:creationId xmlns:a16="http://schemas.microsoft.com/office/drawing/2014/main" id="{310F8676-C312-4591-BA93-00D31FDC9108}"/>
                </a:ext>
              </a:extLst>
            </p:cNvPr>
            <p:cNvGrpSpPr/>
            <p:nvPr/>
          </p:nvGrpSpPr>
          <p:grpSpPr>
            <a:xfrm>
              <a:off x="586390" y="2209801"/>
              <a:ext cx="3997704" cy="1745292"/>
              <a:chOff x="586390" y="2209800"/>
              <a:chExt cx="2662317" cy="2427663"/>
            </a:xfrm>
          </p:grpSpPr>
          <p:cxnSp>
            <p:nvCxnSpPr>
              <p:cNvPr id="8" name="Straight Connector 7">
                <a:extLst>
                  <a:ext uri="{FF2B5EF4-FFF2-40B4-BE49-F238E27FC236}">
                    <a16:creationId xmlns:a16="http://schemas.microsoft.com/office/drawing/2014/main" id="{43C4323D-87C9-4F75-9DE0-B742E0078849}"/>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736C16A-0481-460E-AAF7-D00FF68EC315}"/>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579CA2C8-C017-44F0-BB84-BDCD06E33E41}"/>
              </a:ext>
            </a:extLst>
          </p:cNvPr>
          <p:cNvGrpSpPr/>
          <p:nvPr/>
        </p:nvGrpSpPr>
        <p:grpSpPr>
          <a:xfrm>
            <a:off x="3880740" y="2209801"/>
            <a:ext cx="4025776" cy="1915884"/>
            <a:chOff x="4665128" y="2209801"/>
            <a:chExt cx="3169178" cy="1666557"/>
          </a:xfrm>
        </p:grpSpPr>
        <p:sp>
          <p:nvSpPr>
            <p:cNvPr id="11" name="Rectangle 10">
              <a:extLst>
                <a:ext uri="{FF2B5EF4-FFF2-40B4-BE49-F238E27FC236}">
                  <a16:creationId xmlns:a16="http://schemas.microsoft.com/office/drawing/2014/main" id="{962E2F67-B303-42B8-85D3-5BA70553333C}"/>
                </a:ext>
              </a:extLst>
            </p:cNvPr>
            <p:cNvSpPr/>
            <p:nvPr/>
          </p:nvSpPr>
          <p:spPr>
            <a:xfrm>
              <a:off x="4665128" y="2349671"/>
              <a:ext cx="3169178" cy="1370744"/>
            </a:xfrm>
            <a:prstGeom prst="rect">
              <a:avLst/>
            </a:prstGeom>
          </p:spPr>
          <p:txBody>
            <a:bodyPr wrap="square" lIns="0">
              <a:spAutoFit/>
            </a:bodyPr>
            <a:lstStyle/>
            <a:p>
              <a:pPr lvl="0">
                <a:lnSpc>
                  <a:spcPct val="90000"/>
                </a:lnSpc>
                <a:spcBef>
                  <a:spcPts val="600"/>
                </a:spcBef>
              </a:pPr>
              <a:r>
                <a:rPr lang="en-US" sz="2400" b="1" dirty="0">
                  <a:solidFill>
                    <a:schemeClr val="accent3"/>
                  </a:solidFill>
                  <a:latin typeface="Segoe UI Semibold"/>
                </a:rPr>
                <a:t>Tips</a:t>
              </a:r>
            </a:p>
            <a:p>
              <a:r>
                <a:rPr lang="en-US" sz="1800" dirty="0"/>
                <a:t>Use </a:t>
              </a:r>
              <a:r>
                <a:rPr lang="en-US" sz="1800" b="1" dirty="0"/>
                <a:t>webhook notifications </a:t>
              </a:r>
              <a:r>
                <a:rPr lang="en-US" sz="1800" dirty="0"/>
                <a:t>as </a:t>
              </a:r>
              <a:br>
                <a:rPr lang="en-US" sz="1800" dirty="0"/>
              </a:br>
              <a:r>
                <a:rPr lang="en-US" sz="1800" dirty="0"/>
                <a:t>the </a:t>
              </a:r>
              <a:r>
                <a:rPr lang="en-US" sz="1800" b="1" dirty="0"/>
                <a:t>trigger</a:t>
              </a:r>
              <a:r>
                <a:rPr lang="en-US" sz="1800" dirty="0"/>
                <a:t> to make </a:t>
              </a:r>
              <a:r>
                <a:rPr lang="en-US" sz="1800" b="1" dirty="0"/>
                <a:t>delta query </a:t>
              </a:r>
              <a:r>
                <a:rPr lang="en-US" sz="1800" dirty="0"/>
                <a:t>calls</a:t>
              </a:r>
            </a:p>
            <a:p>
              <a:pPr lvl="0">
                <a:lnSpc>
                  <a:spcPct val="90000"/>
                </a:lnSpc>
                <a:spcBef>
                  <a:spcPts val="600"/>
                </a:spcBef>
              </a:pPr>
              <a:r>
                <a:rPr lang="en-US" sz="1800" dirty="0">
                  <a:solidFill>
                    <a:srgbClr val="1A1A1A"/>
                  </a:solidFill>
                </a:rPr>
                <a:t>Put notifications in a queue for </a:t>
              </a:r>
              <a:br>
                <a:rPr lang="en-US" sz="1800" dirty="0">
                  <a:solidFill>
                    <a:srgbClr val="1A1A1A"/>
                  </a:solidFill>
                </a:rPr>
              </a:br>
              <a:r>
                <a:rPr lang="en-US" sz="1800" dirty="0">
                  <a:solidFill>
                    <a:srgbClr val="1A1A1A"/>
                  </a:solidFill>
                </a:rPr>
                <a:t>later processing</a:t>
              </a:r>
            </a:p>
          </p:txBody>
        </p:sp>
        <p:grpSp>
          <p:nvGrpSpPr>
            <p:cNvPr id="12" name="Group 11">
              <a:extLst>
                <a:ext uri="{FF2B5EF4-FFF2-40B4-BE49-F238E27FC236}">
                  <a16:creationId xmlns:a16="http://schemas.microsoft.com/office/drawing/2014/main" id="{A5269E6A-F060-4F19-B243-2C8B3F93EA68}"/>
                </a:ext>
              </a:extLst>
            </p:cNvPr>
            <p:cNvGrpSpPr/>
            <p:nvPr/>
          </p:nvGrpSpPr>
          <p:grpSpPr>
            <a:xfrm>
              <a:off x="4665128" y="2209801"/>
              <a:ext cx="2889557" cy="1666557"/>
              <a:chOff x="586390" y="2209800"/>
              <a:chExt cx="2525984" cy="2427662"/>
            </a:xfrm>
          </p:grpSpPr>
          <p:cxnSp>
            <p:nvCxnSpPr>
              <p:cNvPr id="13" name="Straight Connector 12">
                <a:extLst>
                  <a:ext uri="{FF2B5EF4-FFF2-40B4-BE49-F238E27FC236}">
                    <a16:creationId xmlns:a16="http://schemas.microsoft.com/office/drawing/2014/main" id="{3D41307B-EA5D-4E0E-9DC1-F33740870EA9}"/>
                  </a:ext>
                </a:extLst>
              </p:cNvPr>
              <p:cNvCxnSpPr>
                <a:cxnSpLocks/>
              </p:cNvCxnSpPr>
              <p:nvPr/>
            </p:nvCxnSpPr>
            <p:spPr>
              <a:xfrm>
                <a:off x="586390" y="2209800"/>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A529AC-698C-4E37-B59B-2AFCA784B1C6}"/>
                  </a:ext>
                </a:extLst>
              </p:cNvPr>
              <p:cNvCxnSpPr>
                <a:cxnSpLocks/>
              </p:cNvCxnSpPr>
              <p:nvPr/>
            </p:nvCxnSpPr>
            <p:spPr>
              <a:xfrm>
                <a:off x="586390" y="4637462"/>
                <a:ext cx="2525984"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721E8B23-F42A-4D5D-9943-593A66349CE9}"/>
              </a:ext>
            </a:extLst>
          </p:cNvPr>
          <p:cNvGrpSpPr/>
          <p:nvPr/>
        </p:nvGrpSpPr>
        <p:grpSpPr>
          <a:xfrm>
            <a:off x="8149844" y="2209801"/>
            <a:ext cx="3252162" cy="1915884"/>
            <a:chOff x="586390" y="2209801"/>
            <a:chExt cx="4102381" cy="1745292"/>
          </a:xfrm>
        </p:grpSpPr>
        <p:sp>
          <p:nvSpPr>
            <p:cNvPr id="16" name="Rectangle 15">
              <a:extLst>
                <a:ext uri="{FF2B5EF4-FFF2-40B4-BE49-F238E27FC236}">
                  <a16:creationId xmlns:a16="http://schemas.microsoft.com/office/drawing/2014/main" id="{C760A791-5237-4DF6-AE45-6E29F2890F77}"/>
                </a:ext>
              </a:extLst>
            </p:cNvPr>
            <p:cNvSpPr/>
            <p:nvPr/>
          </p:nvSpPr>
          <p:spPr>
            <a:xfrm>
              <a:off x="586390" y="2349671"/>
              <a:ext cx="4102381" cy="911209"/>
            </a:xfrm>
            <a:prstGeom prst="rect">
              <a:avLst/>
            </a:prstGeom>
          </p:spPr>
          <p:txBody>
            <a:bodyPr wrap="square" lIns="0">
              <a:spAutoFit/>
            </a:bodyPr>
            <a:lstStyle/>
            <a:p>
              <a:pPr>
                <a:lnSpc>
                  <a:spcPct val="90000"/>
                </a:lnSpc>
              </a:pPr>
              <a:r>
                <a:rPr lang="en-US" sz="2400" b="1">
                  <a:solidFill>
                    <a:schemeClr val="accent3"/>
                  </a:solidFill>
                  <a:latin typeface="+mj-lt"/>
                </a:rPr>
                <a:t>Why </a:t>
              </a:r>
            </a:p>
            <a:p>
              <a:pPr>
                <a:lnSpc>
                  <a:spcPct val="90000"/>
                </a:lnSpc>
                <a:spcBef>
                  <a:spcPts val="600"/>
                </a:spcBef>
              </a:pPr>
              <a:r>
                <a:rPr lang="en-US" sz="1800"/>
                <a:t>Difficult to figure out optimal polling interval</a:t>
              </a:r>
            </a:p>
          </p:txBody>
        </p:sp>
        <p:grpSp>
          <p:nvGrpSpPr>
            <p:cNvPr id="17" name="Group 16">
              <a:extLst>
                <a:ext uri="{FF2B5EF4-FFF2-40B4-BE49-F238E27FC236}">
                  <a16:creationId xmlns:a16="http://schemas.microsoft.com/office/drawing/2014/main" id="{84769DC6-9DBD-48FD-95BD-A46E2B77D44C}"/>
                </a:ext>
              </a:extLst>
            </p:cNvPr>
            <p:cNvGrpSpPr/>
            <p:nvPr/>
          </p:nvGrpSpPr>
          <p:grpSpPr>
            <a:xfrm>
              <a:off x="586390" y="2209801"/>
              <a:ext cx="3997704" cy="1745292"/>
              <a:chOff x="586390" y="2209800"/>
              <a:chExt cx="2662317" cy="2427663"/>
            </a:xfrm>
          </p:grpSpPr>
          <p:cxnSp>
            <p:nvCxnSpPr>
              <p:cNvPr id="18" name="Straight Connector 17">
                <a:extLst>
                  <a:ext uri="{FF2B5EF4-FFF2-40B4-BE49-F238E27FC236}">
                    <a16:creationId xmlns:a16="http://schemas.microsoft.com/office/drawing/2014/main" id="{D6D37513-40DB-4507-B4F5-87D4ADFAB3D2}"/>
                  </a:ext>
                </a:extLst>
              </p:cNvPr>
              <p:cNvCxnSpPr>
                <a:cxnSpLocks/>
              </p:cNvCxnSpPr>
              <p:nvPr/>
            </p:nvCxnSpPr>
            <p:spPr>
              <a:xfrm>
                <a:off x="586390" y="2209800"/>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66E9383-6800-46B2-BD25-999017ABF471}"/>
                  </a:ext>
                </a:extLst>
              </p:cNvPr>
              <p:cNvCxnSpPr>
                <a:cxnSpLocks/>
              </p:cNvCxnSpPr>
              <p:nvPr/>
            </p:nvCxnSpPr>
            <p:spPr>
              <a:xfrm>
                <a:off x="586390" y="4637463"/>
                <a:ext cx="2662317"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011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59C210-F9B0-4C85-8256-E99951E670E0}"/>
              </a:ext>
            </a:extLst>
          </p:cNvPr>
          <p:cNvSpPr>
            <a:spLocks noGrp="1"/>
          </p:cNvSpPr>
          <p:nvPr>
            <p:ph type="title"/>
          </p:nvPr>
        </p:nvSpPr>
        <p:spPr/>
        <p:txBody>
          <a:bodyPr/>
          <a:lstStyle/>
          <a:p>
            <a:r>
              <a:rPr lang="en-US"/>
              <a:t>Change tokens with </a:t>
            </a:r>
            <a:r>
              <a:rPr lang="en-US" err="1"/>
              <a:t>deltaLink</a:t>
            </a:r>
            <a:endParaRPr lang="en-US"/>
          </a:p>
        </p:txBody>
      </p:sp>
      <p:sp>
        <p:nvSpPr>
          <p:cNvPr id="2" name="Text Placeholder 1">
            <a:extLst>
              <a:ext uri="{FF2B5EF4-FFF2-40B4-BE49-F238E27FC236}">
                <a16:creationId xmlns:a16="http://schemas.microsoft.com/office/drawing/2014/main" id="{AC575BB7-3978-48F3-BA05-9C4F7B813254}"/>
              </a:ext>
            </a:extLst>
          </p:cNvPr>
          <p:cNvSpPr>
            <a:spLocks noGrp="1"/>
          </p:cNvSpPr>
          <p:nvPr>
            <p:ph type="body" sz="quarter" idx="10"/>
          </p:nvPr>
        </p:nvSpPr>
        <p:spPr>
          <a:xfrm>
            <a:off x="584201" y="1435497"/>
            <a:ext cx="6294120" cy="4993675"/>
          </a:xfrm>
        </p:spPr>
        <p:txBody>
          <a:bodyPr/>
          <a:lstStyle/>
          <a:p>
            <a:pPr marL="0" indent="0">
              <a:lnSpc>
                <a:spcPct val="90000"/>
              </a:lnSpc>
              <a:spcBef>
                <a:spcPts val="588"/>
              </a:spcBef>
              <a:spcAft>
                <a:spcPts val="294"/>
              </a:spcAft>
              <a:buNone/>
            </a:pPr>
            <a:r>
              <a:rPr lang="en-US" sz="2000" dirty="0"/>
              <a:t>Discover newly created, updated, or deleted entities without a full read of the target resource</a:t>
            </a:r>
          </a:p>
          <a:p>
            <a:pPr marL="0" indent="0">
              <a:lnSpc>
                <a:spcPct val="90000"/>
              </a:lnSpc>
              <a:spcBef>
                <a:spcPts val="588"/>
              </a:spcBef>
              <a:spcAft>
                <a:spcPts val="294"/>
              </a:spcAft>
              <a:buNone/>
            </a:pPr>
            <a:r>
              <a:rPr lang="en-US" sz="2000" dirty="0"/>
              <a:t>Useful for synchronizing changes to a local data store</a:t>
            </a:r>
          </a:p>
          <a:p>
            <a:pPr marL="0" indent="0">
              <a:lnSpc>
                <a:spcPct val="90000"/>
              </a:lnSpc>
              <a:spcBef>
                <a:spcPts val="588"/>
              </a:spcBef>
              <a:spcAft>
                <a:spcPts val="294"/>
              </a:spcAft>
              <a:buNone/>
            </a:pPr>
            <a:r>
              <a:rPr lang="en-US" sz="2000" dirty="0"/>
              <a:t>Requires permission to read the requested resource</a:t>
            </a:r>
          </a:p>
          <a:p>
            <a:pPr marL="0" indent="0">
              <a:lnSpc>
                <a:spcPct val="90000"/>
              </a:lnSpc>
              <a:spcBef>
                <a:spcPts val="1176"/>
              </a:spcBef>
              <a:spcAft>
                <a:spcPts val="294"/>
              </a:spcAft>
              <a:buNone/>
            </a:pPr>
            <a:r>
              <a:rPr lang="en-US" dirty="0">
                <a:solidFill>
                  <a:srgbClr val="0078D4"/>
                </a:solidFill>
              </a:rPr>
              <a:t>@</a:t>
            </a:r>
            <a:r>
              <a:rPr lang="en-US" dirty="0" err="1">
                <a:solidFill>
                  <a:srgbClr val="0078D4"/>
                </a:solidFill>
              </a:rPr>
              <a:t>odata.nextLink</a:t>
            </a:r>
            <a:endParaRPr lang="en-US" dirty="0">
              <a:solidFill>
                <a:srgbClr val="0078D4"/>
              </a:solidFill>
            </a:endParaRPr>
          </a:p>
          <a:p>
            <a:pPr marL="0" indent="0">
              <a:lnSpc>
                <a:spcPct val="90000"/>
              </a:lnSpc>
              <a:spcBef>
                <a:spcPts val="588"/>
              </a:spcBef>
              <a:spcAft>
                <a:spcPts val="294"/>
              </a:spcAft>
              <a:buNone/>
            </a:pPr>
            <a:r>
              <a:rPr lang="en-US" sz="2000" dirty="0"/>
              <a:t>Presence of </a:t>
            </a:r>
            <a:r>
              <a:rPr lang="en-US" sz="2000" dirty="0" err="1"/>
              <a:t>nextLink</a:t>
            </a:r>
            <a:r>
              <a:rPr lang="en-US" sz="2000" dirty="0"/>
              <a:t> indicates more data is available</a:t>
            </a:r>
          </a:p>
          <a:p>
            <a:pPr marL="0" indent="0">
              <a:lnSpc>
                <a:spcPct val="90000"/>
              </a:lnSpc>
              <a:spcBef>
                <a:spcPts val="1176"/>
              </a:spcBef>
              <a:spcAft>
                <a:spcPts val="294"/>
              </a:spcAft>
              <a:buNone/>
            </a:pPr>
            <a:r>
              <a:rPr lang="en-US" dirty="0">
                <a:solidFill>
                  <a:srgbClr val="0078D4"/>
                </a:solidFill>
              </a:rPr>
              <a:t>@</a:t>
            </a:r>
            <a:r>
              <a:rPr lang="en-US" dirty="0" err="1">
                <a:solidFill>
                  <a:srgbClr val="0078D4"/>
                </a:solidFill>
              </a:rPr>
              <a:t>odata.deltaLink</a:t>
            </a:r>
            <a:endParaRPr lang="en-US" dirty="0">
              <a:solidFill>
                <a:srgbClr val="0078D4"/>
              </a:solidFill>
            </a:endParaRPr>
          </a:p>
          <a:p>
            <a:pPr marL="0" indent="0">
              <a:lnSpc>
                <a:spcPct val="90000"/>
              </a:lnSpc>
              <a:spcBef>
                <a:spcPts val="588"/>
              </a:spcBef>
              <a:spcAft>
                <a:spcPts val="294"/>
              </a:spcAft>
              <a:buNone/>
            </a:pPr>
            <a:r>
              <a:rPr lang="en-US" sz="2000" dirty="0"/>
              <a:t>Presence of </a:t>
            </a:r>
            <a:r>
              <a:rPr lang="en-US" sz="2000" dirty="0" err="1"/>
              <a:t>deltaLink</a:t>
            </a:r>
            <a:r>
              <a:rPr lang="en-US" sz="2000" dirty="0"/>
              <a:t> indicates no more data to </a:t>
            </a:r>
            <a:br>
              <a:rPr lang="en-US" sz="2000" dirty="0"/>
            </a:br>
            <a:r>
              <a:rPr lang="en-US" sz="2000" dirty="0"/>
              <a:t>be returned</a:t>
            </a:r>
          </a:p>
          <a:p>
            <a:pPr marL="0" indent="0">
              <a:lnSpc>
                <a:spcPct val="90000"/>
              </a:lnSpc>
              <a:spcBef>
                <a:spcPts val="588"/>
              </a:spcBef>
              <a:spcAft>
                <a:spcPts val="294"/>
              </a:spcAft>
              <a:buNone/>
            </a:pPr>
            <a:r>
              <a:rPr lang="en-US" sz="2000" dirty="0"/>
              <a:t>Contains </a:t>
            </a:r>
            <a:r>
              <a:rPr lang="en-US" sz="2000" dirty="0" err="1"/>
              <a:t>deltaToken</a:t>
            </a:r>
            <a:r>
              <a:rPr lang="en-US" sz="2000" dirty="0"/>
              <a:t>, save this for future queries</a:t>
            </a:r>
          </a:p>
          <a:p>
            <a:pPr marL="0" indent="0">
              <a:lnSpc>
                <a:spcPct val="90000"/>
              </a:lnSpc>
              <a:spcBef>
                <a:spcPts val="588"/>
              </a:spcBef>
              <a:spcAft>
                <a:spcPts val="294"/>
              </a:spcAft>
              <a:buNone/>
            </a:pPr>
            <a:r>
              <a:rPr lang="en-US" sz="2000" dirty="0"/>
              <a:t>If no changes have occurred, the same </a:t>
            </a:r>
            <a:r>
              <a:rPr lang="en-US" sz="2000" dirty="0" err="1"/>
              <a:t>deltaToken</a:t>
            </a:r>
            <a:r>
              <a:rPr lang="en-US" sz="2000" dirty="0"/>
              <a:t> is returned with no results</a:t>
            </a:r>
          </a:p>
          <a:p>
            <a:pPr marL="0" indent="0">
              <a:buNone/>
            </a:pPr>
            <a:endParaRPr lang="en-US" sz="1800" dirty="0"/>
          </a:p>
        </p:txBody>
      </p:sp>
      <p:pic>
        <p:nvPicPr>
          <p:cNvPr id="14" name="Picture 13">
            <a:extLst>
              <a:ext uri="{FF2B5EF4-FFF2-40B4-BE49-F238E27FC236}">
                <a16:creationId xmlns:a16="http://schemas.microsoft.com/office/drawing/2014/main" id="{3DB16944-EAC6-4BEA-BB3A-1A413CC9A8C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1804" b="6998"/>
          <a:stretch/>
        </p:blipFill>
        <p:spPr>
          <a:xfrm>
            <a:off x="7019028" y="1882552"/>
            <a:ext cx="5894332" cy="4279438"/>
          </a:xfrm>
          <a:prstGeom prst="rect">
            <a:avLst/>
          </a:prstGeom>
        </p:spPr>
      </p:pic>
      <p:sp>
        <p:nvSpPr>
          <p:cNvPr id="17" name="Rectangle 16">
            <a:extLst>
              <a:ext uri="{FF2B5EF4-FFF2-40B4-BE49-F238E27FC236}">
                <a16:creationId xmlns:a16="http://schemas.microsoft.com/office/drawing/2014/main" id="{410037D3-1641-42D2-9D23-1978FC3B6BDA}"/>
              </a:ext>
            </a:extLst>
          </p:cNvPr>
          <p:cNvSpPr/>
          <p:nvPr/>
        </p:nvSpPr>
        <p:spPr bwMode="auto">
          <a:xfrm>
            <a:off x="10287985" y="5737606"/>
            <a:ext cx="976107" cy="1119909"/>
          </a:xfrm>
          <a:prstGeom prst="rect">
            <a:avLst/>
          </a:prstGeom>
          <a:solidFill>
            <a:srgbClr val="0B0B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Placeholder 6">
            <a:extLst>
              <a:ext uri="{FF2B5EF4-FFF2-40B4-BE49-F238E27FC236}">
                <a16:creationId xmlns:a16="http://schemas.microsoft.com/office/drawing/2014/main" id="{047D58C2-B57C-4F25-A498-F8D98D19AD57}"/>
              </a:ext>
            </a:extLst>
          </p:cNvPr>
          <p:cNvPicPr>
            <a:picLocks noChangeAspect="1"/>
          </p:cNvPicPr>
          <p:nvPr/>
        </p:nvPicPr>
        <p:blipFill rotWithShape="1">
          <a:blip r:embed="rId4"/>
          <a:srcRect l="721" t="37146" r="10888" b="22458"/>
          <a:stretch/>
        </p:blipFill>
        <p:spPr>
          <a:xfrm>
            <a:off x="7244111" y="3122141"/>
            <a:ext cx="5669250" cy="2828936"/>
          </a:xfrm>
          <a:prstGeom prst="rect">
            <a:avLst/>
          </a:prstGeom>
        </p:spPr>
      </p:pic>
      <p:pic>
        <p:nvPicPr>
          <p:cNvPr id="11" name="Picture Placeholder 6">
            <a:extLst>
              <a:ext uri="{FF2B5EF4-FFF2-40B4-BE49-F238E27FC236}">
                <a16:creationId xmlns:a16="http://schemas.microsoft.com/office/drawing/2014/main" id="{CCF4E15D-89D8-4377-AD06-56642195957C}"/>
              </a:ext>
            </a:extLst>
          </p:cNvPr>
          <p:cNvPicPr>
            <a:picLocks noChangeAspect="1"/>
          </p:cNvPicPr>
          <p:nvPr/>
        </p:nvPicPr>
        <p:blipFill rotWithShape="1">
          <a:blip r:embed="rId4"/>
          <a:srcRect l="721" t="484" r="10888" b="84883"/>
          <a:stretch/>
        </p:blipFill>
        <p:spPr>
          <a:xfrm>
            <a:off x="7244111" y="2097374"/>
            <a:ext cx="5669250" cy="1024767"/>
          </a:xfrm>
          <a:prstGeom prst="rect">
            <a:avLst/>
          </a:prstGeom>
        </p:spPr>
      </p:pic>
    </p:spTree>
    <p:extLst>
      <p:ext uri="{BB962C8B-B14F-4D97-AF65-F5344CB8AC3E}">
        <p14:creationId xmlns:p14="http://schemas.microsoft.com/office/powerpoint/2010/main" val="10974128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1107996"/>
          </a:xfrm>
        </p:spPr>
        <p:txBody>
          <a:bodyPr>
            <a:normAutofit fontScale="90000"/>
          </a:bodyPr>
          <a:lstStyle/>
          <a:p>
            <a:r>
              <a:rPr lang="en-US" dirty="0"/>
              <a:t>Typical call pattern to track changes </a:t>
            </a:r>
            <a:br>
              <a:rPr lang="en-US" dirty="0"/>
            </a:br>
            <a:r>
              <a:rPr lang="en-US" dirty="0"/>
              <a:t>in a resource collection</a:t>
            </a:r>
          </a:p>
        </p:txBody>
      </p:sp>
      <p:grpSp>
        <p:nvGrpSpPr>
          <p:cNvPr id="5" name="Group 4">
            <a:extLst>
              <a:ext uri="{FF2B5EF4-FFF2-40B4-BE49-F238E27FC236}">
                <a16:creationId xmlns:a16="http://schemas.microsoft.com/office/drawing/2014/main" id="{26095C17-3A6C-48AC-9C8C-7659EE792D85}"/>
              </a:ext>
            </a:extLst>
          </p:cNvPr>
          <p:cNvGrpSpPr/>
          <p:nvPr/>
        </p:nvGrpSpPr>
        <p:grpSpPr>
          <a:xfrm>
            <a:off x="369758" y="1571177"/>
            <a:ext cx="11576066" cy="4789664"/>
            <a:chOff x="377172" y="1729507"/>
            <a:chExt cx="11808190" cy="4885707"/>
          </a:xfrm>
        </p:grpSpPr>
        <p:sp>
          <p:nvSpPr>
            <p:cNvPr id="26" name="Rectangle 25">
              <a:extLst>
                <a:ext uri="{FF2B5EF4-FFF2-40B4-BE49-F238E27FC236}">
                  <a16:creationId xmlns:a16="http://schemas.microsoft.com/office/drawing/2014/main" id="{62BE7367-AFF7-4F29-8401-A6C8E602F6A9}"/>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488567E9-FBE3-4061-8755-8E205F982E5D}"/>
                </a:ext>
              </a:extLst>
            </p:cNvPr>
            <p:cNvSpPr/>
            <p:nvPr/>
          </p:nvSpPr>
          <p:spPr bwMode="auto">
            <a:xfrm>
              <a:off x="9372600" y="1731773"/>
              <a:ext cx="2812762"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Segoe UI" pitchFamily="34" charset="0"/>
                  <a:cs typeface="Segoe UI" pitchFamily="34" charset="0"/>
                </a:rPr>
                <a:t>https://graph.microsoft.com/v1.0</a:t>
              </a:r>
            </a:p>
          </p:txBody>
        </p:sp>
        <p:cxnSp>
          <p:nvCxnSpPr>
            <p:cNvPr id="32" name="Straight Connector 31">
              <a:extLst>
                <a:ext uri="{FF2B5EF4-FFF2-40B4-BE49-F238E27FC236}">
                  <a16:creationId xmlns:a16="http://schemas.microsoft.com/office/drawing/2014/main" id="{854E37B4-2C0F-4584-8378-2FE7934C8AD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7688831-ED86-4A0C-AED9-4E641E792097}"/>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B3C94C-D917-4F5A-9FDB-8CD51C75FC3B}"/>
                </a:ext>
              </a:extLst>
            </p:cNvPr>
            <p:cNvCxnSpPr>
              <a:cxnSpLocks/>
            </p:cNvCxnSpPr>
            <p:nvPr/>
          </p:nvCxnSpPr>
          <p:spPr>
            <a:xfrm>
              <a:off x="783423" y="38937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97527C-008F-4CE7-8BCE-AC2F551B10A5}"/>
                </a:ext>
              </a:extLst>
            </p:cNvPr>
            <p:cNvCxnSpPr>
              <a:cxnSpLocks/>
            </p:cNvCxnSpPr>
            <p:nvPr/>
          </p:nvCxnSpPr>
          <p:spPr>
            <a:xfrm>
              <a:off x="783423" y="2553206"/>
              <a:ext cx="1076228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FAFAC6-8932-4535-A4FA-F45E1965D755}"/>
                </a:ext>
              </a:extLst>
            </p:cNvPr>
            <p:cNvCxnSpPr>
              <a:cxnSpLocks/>
            </p:cNvCxnSpPr>
            <p:nvPr/>
          </p:nvCxnSpPr>
          <p:spPr>
            <a:xfrm>
              <a:off x="939159" y="2749937"/>
              <a:ext cx="10606553"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2A4C3D3-7B34-4C3F-9F82-51FC90FBF36D}"/>
                </a:ext>
              </a:extLst>
            </p:cNvPr>
            <p:cNvCxnSpPr>
              <a:cxnSpLocks/>
            </p:cNvCxnSpPr>
            <p:nvPr/>
          </p:nvCxnSpPr>
          <p:spPr>
            <a:xfrm>
              <a:off x="861374" y="4041517"/>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4483D46-096F-462E-BB03-54DD3F33208D}"/>
                </a:ext>
              </a:extLst>
            </p:cNvPr>
            <p:cNvSpPr/>
            <p:nvPr/>
          </p:nvSpPr>
          <p:spPr bwMode="auto">
            <a:xfrm>
              <a:off x="783423" y="4873631"/>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                       After webhook notification</a:t>
              </a:r>
            </a:p>
          </p:txBody>
        </p:sp>
        <p:cxnSp>
          <p:nvCxnSpPr>
            <p:cNvPr id="46" name="Straight Arrow Connector 45">
              <a:extLst>
                <a:ext uri="{FF2B5EF4-FFF2-40B4-BE49-F238E27FC236}">
                  <a16:creationId xmlns:a16="http://schemas.microsoft.com/office/drawing/2014/main" id="{E96E1A14-5518-4E20-84F9-32623D854BEB}"/>
                </a:ext>
              </a:extLst>
            </p:cNvPr>
            <p:cNvCxnSpPr/>
            <p:nvPr/>
          </p:nvCxnSpPr>
          <p:spPr>
            <a:xfrm>
              <a:off x="783423" y="5799459"/>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024D270-C9E7-4DB6-AF32-084F47228BA3}"/>
                </a:ext>
              </a:extLst>
            </p:cNvPr>
            <p:cNvCxnSpPr>
              <a:cxnSpLocks/>
            </p:cNvCxnSpPr>
            <p:nvPr/>
          </p:nvCxnSpPr>
          <p:spPr>
            <a:xfrm>
              <a:off x="861374" y="5982635"/>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4AB12BC-38A4-45C1-B0D1-6405A2329ECA}"/>
                </a:ext>
              </a:extLst>
            </p:cNvPr>
            <p:cNvSpPr txBox="1"/>
            <p:nvPr/>
          </p:nvSpPr>
          <p:spPr>
            <a:xfrm>
              <a:off x="3990206" y="2802253"/>
              <a:ext cx="6468950" cy="594009"/>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nextLink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skipToken</a:t>
              </a:r>
              <a:r>
                <a:rPr kumimoji="0" lang="en-US" sz="1176" b="0" i="0" u="none" strike="noStrike" kern="1200" cap="none" spc="0" normalizeH="0" baseline="0" noProof="0">
                  <a:ln>
                    <a:noFill/>
                  </a:ln>
                  <a:solidFill>
                    <a:srgbClr val="0D0D0D"/>
                  </a:solidFill>
                  <a:effectLst/>
                  <a:uLnTx/>
                  <a:uFillTx/>
                  <a:latin typeface="Segoe UI"/>
                  <a:ea typeface="+mn-ea"/>
                  <a:cs typeface="+mn-cs"/>
                </a:rPr>
                <a:t>=ABC”,</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“value”:[{“id”:”1”,”displayName”:”foo”}, {“id”:”2”,”displayName”:”bar”}]}</a:t>
              </a:r>
            </a:p>
          </p:txBody>
        </p:sp>
        <p:sp>
          <p:nvSpPr>
            <p:cNvPr id="62" name="TextBox 61">
              <a:extLst>
                <a:ext uri="{FF2B5EF4-FFF2-40B4-BE49-F238E27FC236}">
                  <a16:creationId xmlns:a16="http://schemas.microsoft.com/office/drawing/2014/main" id="{BCC3CEDC-7C29-4BC1-8393-69E47236D8B7}"/>
                </a:ext>
              </a:extLst>
            </p:cNvPr>
            <p:cNvSpPr txBox="1"/>
            <p:nvPr/>
          </p:nvSpPr>
          <p:spPr>
            <a:xfrm>
              <a:off x="1156061" y="2220140"/>
              <a:ext cx="2931636"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/{resource}/delta?$select=</a:t>
              </a:r>
              <a:r>
                <a:rPr kumimoji="0" lang="en-US" sz="1176" b="0" i="1" u="none" strike="noStrike" kern="1200" cap="none" spc="0" normalizeH="0" baseline="0" noProof="0" err="1">
                  <a:ln>
                    <a:noFill/>
                  </a:ln>
                  <a:solidFill>
                    <a:srgbClr val="0D0D0D"/>
                  </a:solidFill>
                  <a:effectLst/>
                  <a:uLnTx/>
                  <a:uFillTx/>
                  <a:latin typeface="Segoe UI"/>
                  <a:ea typeface="+mn-ea"/>
                  <a:cs typeface="+mn-cs"/>
                </a:rPr>
                <a:t>id,displayName</a:t>
              </a:r>
              <a:endParaRPr kumimoji="0" lang="en-US" sz="1176" b="0" i="1" u="none" strike="noStrike" kern="1200" cap="none" spc="0" normalizeH="0" baseline="0" noProof="0">
                <a:ln>
                  <a:noFill/>
                </a:ln>
                <a:solidFill>
                  <a:srgbClr val="0D0D0D"/>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D28152C3-C689-456A-9C67-7FA4BA3B4131}"/>
                </a:ext>
              </a:extLst>
            </p:cNvPr>
            <p:cNvGrpSpPr/>
            <p:nvPr/>
          </p:nvGrpSpPr>
          <p:grpSpPr>
            <a:xfrm>
              <a:off x="5100704" y="4776838"/>
              <a:ext cx="527602" cy="527600"/>
              <a:chOff x="4963878" y="4740417"/>
              <a:chExt cx="527602" cy="527600"/>
            </a:xfrm>
          </p:grpSpPr>
          <p:sp>
            <p:nvSpPr>
              <p:cNvPr id="65" name="Oval 64">
                <a:extLst>
                  <a:ext uri="{FF2B5EF4-FFF2-40B4-BE49-F238E27FC236}">
                    <a16:creationId xmlns:a16="http://schemas.microsoft.com/office/drawing/2014/main" id="{6AB977E6-4249-4486-9D96-96A1C2018692}"/>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5">
                <a:extLst>
                  <a:ext uri="{FF2B5EF4-FFF2-40B4-BE49-F238E27FC236}">
                    <a16:creationId xmlns:a16="http://schemas.microsoft.com/office/drawing/2014/main" id="{4B839723-C6DA-4DB2-BBEB-5FC3DBA2182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 name="TextBox 66">
              <a:extLst>
                <a:ext uri="{FF2B5EF4-FFF2-40B4-BE49-F238E27FC236}">
                  <a16:creationId xmlns:a16="http://schemas.microsoft.com/office/drawing/2014/main" id="{CA9E046D-9E05-402E-95CD-FD6DA733F3E4}"/>
                </a:ext>
              </a:extLst>
            </p:cNvPr>
            <p:cNvSpPr txBox="1"/>
            <p:nvPr/>
          </p:nvSpPr>
          <p:spPr>
            <a:xfrm>
              <a:off x="3990206" y="4074758"/>
              <a:ext cx="6497966" cy="595414"/>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deltaToken</a:t>
              </a:r>
              <a:r>
                <a:rPr kumimoji="0" lang="en-US" sz="1176" b="0" i="0" u="none" strike="noStrike" kern="1200" cap="none" spc="0" normalizeH="0" baseline="0" noProof="0">
                  <a:ln>
                    <a:noFill/>
                  </a:ln>
                  <a:solidFill>
                    <a:srgbClr val="0D0D0D"/>
                  </a:solidFill>
                  <a:effectLst/>
                  <a:uLnTx/>
                  <a:uFillTx/>
                  <a:latin typeface="Segoe UI"/>
                  <a:ea typeface="+mn-ea"/>
                  <a:cs typeface="+mn-cs"/>
                </a:rPr>
                <a:t>=DEF”,</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“value”:[{“id”:”3”,”displayName”:”baz”}]}</a:t>
              </a:r>
            </a:p>
          </p:txBody>
        </p:sp>
        <p:sp>
          <p:nvSpPr>
            <p:cNvPr id="68" name="TextBox 67">
              <a:extLst>
                <a:ext uri="{FF2B5EF4-FFF2-40B4-BE49-F238E27FC236}">
                  <a16:creationId xmlns:a16="http://schemas.microsoft.com/office/drawing/2014/main" id="{A13EFF86-FE6B-4EB0-AC66-FB48ABDD3B04}"/>
                </a:ext>
              </a:extLst>
            </p:cNvPr>
            <p:cNvSpPr txBox="1"/>
            <p:nvPr/>
          </p:nvSpPr>
          <p:spPr>
            <a:xfrm>
              <a:off x="1156061" y="3493347"/>
              <a:ext cx="4619085"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https://graph.Microsoft.com/v1.0/{resource}/delta?$skipToken=ABC</a:t>
              </a:r>
            </a:p>
          </p:txBody>
        </p:sp>
        <p:sp>
          <p:nvSpPr>
            <p:cNvPr id="71" name="TextBox 70">
              <a:extLst>
                <a:ext uri="{FF2B5EF4-FFF2-40B4-BE49-F238E27FC236}">
                  <a16:creationId xmlns:a16="http://schemas.microsoft.com/office/drawing/2014/main" id="{170762D1-DAE9-40AB-91EB-53A12922DE1D}"/>
                </a:ext>
              </a:extLst>
            </p:cNvPr>
            <p:cNvSpPr txBox="1"/>
            <p:nvPr/>
          </p:nvSpPr>
          <p:spPr>
            <a:xfrm>
              <a:off x="3990206" y="6019800"/>
              <a:ext cx="6499600" cy="595414"/>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a:t>
              </a:r>
              <a:r>
                <a:rPr kumimoji="0" lang="en-US" sz="1176" b="1" i="0" u="none" strike="noStrike" kern="1200" cap="none" spc="0" normalizeH="0" baseline="0" noProof="0">
                  <a:ln>
                    <a:noFill/>
                  </a:ln>
                  <a:solidFill>
                    <a:srgbClr val="0D0D0D"/>
                  </a:solidFill>
                  <a:effectLst/>
                  <a:uLnTx/>
                  <a:uFillTx/>
                  <a:latin typeface="Segoe UI"/>
                  <a:ea typeface="+mn-ea"/>
                  <a:cs typeface="+mn-cs"/>
                </a:rPr>
                <a:t>odata.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deltaLink</a:t>
              </a:r>
              <a:r>
                <a:rPr kumimoji="0" lang="en-US" sz="1176" b="0" i="0"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0" u="none" strike="noStrike" kern="1200" cap="none" spc="0" normalizeH="0" baseline="0" noProof="0" err="1">
                  <a:ln>
                    <a:noFill/>
                  </a:ln>
                  <a:solidFill>
                    <a:srgbClr val="0D0D0D"/>
                  </a:solidFill>
                  <a:effectLst/>
                  <a:uLnTx/>
                  <a:uFillTx/>
                  <a:latin typeface="Segoe UI"/>
                  <a:ea typeface="+mn-ea"/>
                  <a:cs typeface="+mn-cs"/>
                </a:rPr>
                <a:t>deltaToken</a:t>
              </a:r>
              <a:r>
                <a:rPr kumimoji="0" lang="en-US" sz="1176" b="0" i="0" u="none" strike="noStrike" kern="1200" cap="none" spc="0" normalizeH="0" baseline="0" noProof="0">
                  <a:ln>
                    <a:noFill/>
                  </a:ln>
                  <a:solidFill>
                    <a:srgbClr val="0D0D0D"/>
                  </a:solidFill>
                  <a:effectLst/>
                  <a:uLnTx/>
                  <a:uFillTx/>
                  <a:latin typeface="Segoe UI"/>
                  <a:ea typeface="+mn-ea"/>
                  <a:cs typeface="+mn-cs"/>
                </a:rPr>
                <a:t>=XYZ”,</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0D0D0D"/>
                  </a:solidFill>
                  <a:effectLst/>
                  <a:uLnTx/>
                  <a:uFillTx/>
                  <a:latin typeface="Segoe UI"/>
                  <a:ea typeface="+mn-ea"/>
                  <a:cs typeface="+mn-cs"/>
                </a:rPr>
                <a:t> “value”:[{“id”:”1”,”displayName”:”My data was updated”}]}</a:t>
              </a:r>
            </a:p>
          </p:txBody>
        </p:sp>
        <p:sp>
          <p:nvSpPr>
            <p:cNvPr id="72" name="TextBox 71">
              <a:extLst>
                <a:ext uri="{FF2B5EF4-FFF2-40B4-BE49-F238E27FC236}">
                  <a16:creationId xmlns:a16="http://schemas.microsoft.com/office/drawing/2014/main" id="{D1A01E40-68CF-4BE9-BEEA-E730109C17D7}"/>
                </a:ext>
              </a:extLst>
            </p:cNvPr>
            <p:cNvSpPr txBox="1"/>
            <p:nvPr/>
          </p:nvSpPr>
          <p:spPr>
            <a:xfrm>
              <a:off x="1156061" y="5438389"/>
              <a:ext cx="4738285" cy="350865"/>
            </a:xfrm>
            <a:prstGeom prst="rect">
              <a:avLst/>
            </a:prstGeom>
            <a:noFill/>
          </p:spPr>
          <p:txBody>
            <a:bodyPr wrap="none" lIns="89642" tIns="89642" rIns="89642" bIns="89642" rtlCol="0" anchor="ctr">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1" u="none" strike="noStrike" kern="1200" cap="none" spc="0" normalizeH="0" baseline="0" noProof="0">
                  <a:ln>
                    <a:noFill/>
                  </a:ln>
                  <a:solidFill>
                    <a:srgbClr val="0D0D0D"/>
                  </a:solidFill>
                  <a:effectLst/>
                  <a:uLnTx/>
                  <a:uFillTx/>
                  <a:latin typeface="Segoe UI"/>
                  <a:ea typeface="+mn-ea"/>
                  <a:cs typeface="+mn-cs"/>
                </a:rPr>
                <a:t>https://graph.Microsoft.com/v1.0/{resource}/delta?$</a:t>
              </a:r>
              <a:r>
                <a:rPr kumimoji="0" lang="en-US" sz="1176" b="1" i="1" u="none" strike="noStrike" kern="1200" cap="none" spc="0" normalizeH="0" baseline="0" noProof="0">
                  <a:ln>
                    <a:noFill/>
                  </a:ln>
                  <a:solidFill>
                    <a:srgbClr val="0D0D0D"/>
                  </a:solidFill>
                  <a:effectLst/>
                  <a:uLnTx/>
                  <a:uFillTx/>
                  <a:latin typeface="Segoe UI"/>
                  <a:ea typeface="+mn-ea"/>
                  <a:cs typeface="+mn-cs"/>
                </a:rPr>
                <a:t>deltaToken</a:t>
              </a:r>
              <a:r>
                <a:rPr kumimoji="0" lang="en-US" sz="1176" b="0" i="1" u="none" strike="noStrike" kern="1200" cap="none" spc="0" normalizeH="0" baseline="0" noProof="0">
                  <a:ln>
                    <a:noFill/>
                  </a:ln>
                  <a:solidFill>
                    <a:srgbClr val="0D0D0D"/>
                  </a:solidFill>
                  <a:effectLst/>
                  <a:uLnTx/>
                  <a:uFillTx/>
                  <a:latin typeface="Segoe UI"/>
                  <a:ea typeface="+mn-ea"/>
                  <a:cs typeface="+mn-cs"/>
                </a:rPr>
                <a:t>=DEF</a:t>
              </a:r>
            </a:p>
          </p:txBody>
        </p:sp>
      </p:grpSp>
    </p:spTree>
    <p:extLst>
      <p:ext uri="{BB962C8B-B14F-4D97-AF65-F5344CB8AC3E}">
        <p14:creationId xmlns:p14="http://schemas.microsoft.com/office/powerpoint/2010/main" val="164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1817-92C4-459A-9975-A6AAAC797D7E}"/>
              </a:ext>
            </a:extLst>
          </p:cNvPr>
          <p:cNvSpPr>
            <a:spLocks noGrp="1"/>
          </p:cNvSpPr>
          <p:nvPr>
            <p:ph type="title"/>
          </p:nvPr>
        </p:nvSpPr>
        <p:spPr/>
        <p:txBody>
          <a:bodyPr/>
          <a:lstStyle/>
          <a:p>
            <a:r>
              <a:rPr lang="en-US">
                <a:solidFill>
                  <a:schemeClr val="accent3"/>
                </a:solidFill>
              </a:rPr>
              <a:t>TIP 5 </a:t>
            </a:r>
            <a:r>
              <a:rPr lang="en-US">
                <a:solidFill>
                  <a:schemeClr val="tx1"/>
                </a:solidFill>
              </a:rPr>
              <a:t>|</a:t>
            </a:r>
            <a:r>
              <a:rPr lang="en-US"/>
              <a:t> Used least privileged permissions</a:t>
            </a:r>
          </a:p>
        </p:txBody>
      </p:sp>
      <p:sp>
        <p:nvSpPr>
          <p:cNvPr id="3" name="Text Placeholder 2">
            <a:extLst>
              <a:ext uri="{FF2B5EF4-FFF2-40B4-BE49-F238E27FC236}">
                <a16:creationId xmlns:a16="http://schemas.microsoft.com/office/drawing/2014/main" id="{3A83374B-AC3E-4F25-98CB-8EE40193E020}"/>
              </a:ext>
            </a:extLst>
          </p:cNvPr>
          <p:cNvSpPr>
            <a:spLocks noGrp="1"/>
          </p:cNvSpPr>
          <p:nvPr>
            <p:ph type="body" sz="quarter" idx="10"/>
          </p:nvPr>
        </p:nvSpPr>
        <p:spPr>
          <a:xfrm>
            <a:off x="586390" y="1434370"/>
            <a:ext cx="11018520" cy="5343001"/>
          </a:xfrm>
        </p:spPr>
        <p:txBody>
          <a:bodyPr/>
          <a:lstStyle/>
          <a:p>
            <a:r>
              <a:rPr lang="en-US">
                <a:solidFill>
                  <a:schemeClr val="accent3"/>
                </a:solidFill>
              </a:rPr>
              <a:t>Use least privilege! </a:t>
            </a:r>
            <a:r>
              <a:rPr lang="en-US"/>
              <a:t>Only request permissions which are absolutely necessary, and only when you need them</a:t>
            </a:r>
          </a:p>
          <a:p>
            <a:endParaRPr lang="en-US"/>
          </a:p>
          <a:p>
            <a:r>
              <a:rPr lang="en-US">
                <a:solidFill>
                  <a:schemeClr val="accent3"/>
                </a:solidFill>
              </a:rPr>
              <a:t>Be thoughtful when configuring your app! </a:t>
            </a:r>
            <a:r>
              <a:rPr lang="en-US"/>
              <a:t>This will directly affect end user and admin experiences, along with app adoption and security</a:t>
            </a:r>
          </a:p>
          <a:p>
            <a:endParaRPr lang="en-US"/>
          </a:p>
          <a:p>
            <a:r>
              <a:rPr lang="en-US"/>
              <a:t>When building a multi-tenant app, expect customers to have various application and consent controls in different states</a:t>
            </a:r>
          </a:p>
          <a:p>
            <a:endParaRPr lang="en-US"/>
          </a:p>
          <a:p>
            <a:r>
              <a:rPr lang="en-US"/>
              <a:t>Don’t use </a:t>
            </a:r>
            <a:r>
              <a:rPr lang="en-US" err="1"/>
              <a:t>AppOnly</a:t>
            </a:r>
            <a:r>
              <a:rPr lang="en-US"/>
              <a:t> for user interactive scenarios </a:t>
            </a:r>
          </a:p>
          <a:p>
            <a:endParaRPr lang="en-US"/>
          </a:p>
        </p:txBody>
      </p:sp>
    </p:spTree>
    <p:extLst>
      <p:ext uri="{BB962C8B-B14F-4D97-AF65-F5344CB8AC3E}">
        <p14:creationId xmlns:p14="http://schemas.microsoft.com/office/powerpoint/2010/main" val="16613715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4" y="2977118"/>
            <a:ext cx="7417605" cy="1792850"/>
          </a:xfrm>
        </p:spPr>
        <p:txBody>
          <a:bodyPr/>
          <a:lstStyle/>
          <a:p>
            <a:r>
              <a:rPr lang="en-US" dirty="0"/>
              <a:t>Microsoft Graph </a:t>
            </a:r>
            <a:br>
              <a:rPr lang="en-US" dirty="0"/>
            </a:br>
            <a:r>
              <a:rPr lang="en-US" dirty="0"/>
              <a:t>Data Connect</a:t>
            </a:r>
          </a:p>
        </p:txBody>
      </p:sp>
      <p:sp>
        <p:nvSpPr>
          <p:cNvPr id="5" name="Text Placeholder 4"/>
          <p:cNvSpPr>
            <a:spLocks noGrp="1"/>
          </p:cNvSpPr>
          <p:nvPr>
            <p:ph type="body" sz="quarter" idx="12"/>
          </p:nvPr>
        </p:nvSpPr>
        <p:spPr/>
        <p:txBody>
          <a:bodyPr/>
          <a:lstStyle/>
          <a:p>
            <a:r>
              <a:rPr lang="en-US" dirty="0"/>
              <a:t>Introducing Microsoft Graph data connect &amp; </a:t>
            </a:r>
            <a:br>
              <a:rPr lang="en-US" dirty="0"/>
            </a:br>
            <a:r>
              <a:rPr lang="en-US" dirty="0"/>
              <a:t>configuring your Office 365 tenant</a:t>
            </a:r>
          </a:p>
        </p:txBody>
      </p:sp>
    </p:spTree>
    <p:extLst>
      <p:ext uri="{BB962C8B-B14F-4D97-AF65-F5344CB8AC3E}">
        <p14:creationId xmlns:p14="http://schemas.microsoft.com/office/powerpoint/2010/main" val="3552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5995" y="942045"/>
            <a:ext cx="3649509" cy="899537"/>
          </a:xfrm>
        </p:spPr>
        <p:txBody>
          <a:bodyPr/>
          <a:lstStyle/>
          <a:p>
            <a:r>
              <a:rPr lang="en-US" sz="2745" dirty="0"/>
              <a:t>Microsoft Graph</a:t>
            </a:r>
            <a:br>
              <a:rPr lang="en-US" sz="2745" dirty="0"/>
            </a:br>
            <a:r>
              <a:rPr lang="en-US" sz="2745" dirty="0"/>
              <a:t>Data Connect</a:t>
            </a:r>
          </a:p>
        </p:txBody>
      </p:sp>
      <p:sp>
        <p:nvSpPr>
          <p:cNvPr id="5" name="Text Placeholder 4"/>
          <p:cNvSpPr>
            <a:spLocks noGrp="1"/>
          </p:cNvSpPr>
          <p:nvPr>
            <p:ph type="body" sz="quarter" idx="10"/>
          </p:nvPr>
        </p:nvSpPr>
        <p:spPr>
          <a:xfrm>
            <a:off x="455995" y="2524594"/>
            <a:ext cx="3837818" cy="3786461"/>
          </a:xfrm>
        </p:spPr>
        <p:txBody>
          <a:bodyPr/>
          <a:lstStyle/>
          <a:p>
            <a:pPr>
              <a:spcBef>
                <a:spcPts val="1176"/>
              </a:spcBef>
            </a:pPr>
            <a:r>
              <a:rPr lang="en-US" sz="1961" dirty="0"/>
              <a:t>What is Microsoft Graph data connect?</a:t>
            </a:r>
          </a:p>
          <a:p>
            <a:pPr>
              <a:spcBef>
                <a:spcPts val="1176"/>
              </a:spcBef>
            </a:pPr>
            <a:r>
              <a:rPr lang="en-US" sz="1961" dirty="0"/>
              <a:t>What types of scenarios does Microsoft Graph data connect enable?</a:t>
            </a:r>
          </a:p>
          <a:p>
            <a:pPr>
              <a:spcBef>
                <a:spcPts val="1176"/>
              </a:spcBef>
            </a:pPr>
            <a:r>
              <a:rPr lang="en-US" sz="1961" dirty="0"/>
              <a:t>Configuring your Office 365 tenant to enable Microsoft Graph data connect</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414042" y="487"/>
            <a:ext cx="7777958" cy="6857027"/>
          </a:xfrm>
          <a:prstGeom prst="rect">
            <a:avLst/>
          </a:prstGeom>
        </p:spPr>
      </p:pic>
    </p:spTree>
    <p:extLst>
      <p:ext uri="{BB962C8B-B14F-4D97-AF65-F5344CB8AC3E}">
        <p14:creationId xmlns:p14="http://schemas.microsoft.com/office/powerpoint/2010/main" val="2937106042"/>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D5C91-83B3-4F0B-B43E-EE2495595C67}"/>
              </a:ext>
            </a:extLst>
          </p:cNvPr>
          <p:cNvSpPr>
            <a:spLocks noGrp="1"/>
          </p:cNvSpPr>
          <p:nvPr>
            <p:ph type="title"/>
          </p:nvPr>
        </p:nvSpPr>
        <p:spPr>
          <a:xfrm>
            <a:off x="501972" y="173129"/>
            <a:ext cx="11046262" cy="830879"/>
          </a:xfrm>
        </p:spPr>
        <p:txBody>
          <a:bodyPr>
            <a:normAutofit fontScale="90000"/>
          </a:bodyPr>
          <a:lstStyle/>
          <a:p>
            <a:r>
              <a:rPr lang="en-US" sz="5399">
                <a:solidFill>
                  <a:schemeClr val="tx1">
                    <a:lumMod val="75000"/>
                    <a:lumOff val="25000"/>
                  </a:schemeClr>
                </a:solidFill>
                <a:latin typeface="Calibri Light" panose="020F0302020204030204" pitchFamily="34" charset="0"/>
                <a:cs typeface="Calibri Light" panose="020F0302020204030204" pitchFamily="34" charset="0"/>
              </a:rPr>
              <a:t>What are customers trying to do?</a:t>
            </a:r>
          </a:p>
        </p:txBody>
      </p:sp>
      <p:grpSp>
        <p:nvGrpSpPr>
          <p:cNvPr id="43" name="Group 42">
            <a:extLst>
              <a:ext uri="{FF2B5EF4-FFF2-40B4-BE49-F238E27FC236}">
                <a16:creationId xmlns:a16="http://schemas.microsoft.com/office/drawing/2014/main" id="{B98C2D8E-9FE5-496F-892E-9F806EF4C1E7}"/>
              </a:ext>
            </a:extLst>
          </p:cNvPr>
          <p:cNvGrpSpPr/>
          <p:nvPr/>
        </p:nvGrpSpPr>
        <p:grpSpPr>
          <a:xfrm>
            <a:off x="501971" y="1330867"/>
            <a:ext cx="2509959" cy="3763678"/>
            <a:chOff x="588263" y="1929284"/>
            <a:chExt cx="2510315" cy="3764212"/>
          </a:xfrm>
        </p:grpSpPr>
        <p:grpSp>
          <p:nvGrpSpPr>
            <p:cNvPr id="10" name="Group 9">
              <a:extLst>
                <a:ext uri="{FF2B5EF4-FFF2-40B4-BE49-F238E27FC236}">
                  <a16:creationId xmlns:a16="http://schemas.microsoft.com/office/drawing/2014/main" id="{09B88701-7616-4BD1-B467-AA00727248D8}"/>
                </a:ext>
              </a:extLst>
            </p:cNvPr>
            <p:cNvGrpSpPr/>
            <p:nvPr/>
          </p:nvGrpSpPr>
          <p:grpSpPr>
            <a:xfrm>
              <a:off x="588263" y="1929284"/>
              <a:ext cx="2510315" cy="1127085"/>
              <a:chOff x="304800" y="1929284"/>
              <a:chExt cx="2629319" cy="1127085"/>
            </a:xfrm>
          </p:grpSpPr>
          <p:grpSp>
            <p:nvGrpSpPr>
              <p:cNvPr id="8" name="Group 7">
                <a:extLst>
                  <a:ext uri="{FF2B5EF4-FFF2-40B4-BE49-F238E27FC236}">
                    <a16:creationId xmlns:a16="http://schemas.microsoft.com/office/drawing/2014/main" id="{6039F673-2982-4643-ACEC-BA270C89AD91}"/>
                  </a:ext>
                </a:extLst>
              </p:cNvPr>
              <p:cNvGrpSpPr/>
              <p:nvPr/>
            </p:nvGrpSpPr>
            <p:grpSpPr>
              <a:xfrm>
                <a:off x="304800" y="1929284"/>
                <a:ext cx="2629319" cy="1127085"/>
                <a:chOff x="304800" y="1929284"/>
                <a:chExt cx="2629319" cy="1127085"/>
              </a:xfrm>
            </p:grpSpPr>
            <p:cxnSp>
              <p:nvCxnSpPr>
                <p:cNvPr id="6" name="Straight Connector 5">
                  <a:extLst>
                    <a:ext uri="{FF2B5EF4-FFF2-40B4-BE49-F238E27FC236}">
                      <a16:creationId xmlns:a16="http://schemas.microsoft.com/office/drawing/2014/main" id="{471CBA34-3DED-4D9E-854A-E65CFEFC469F}"/>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B629432-1005-4A2C-A9FA-3C60A682A78A}"/>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A30689EC-E5F3-449C-B098-5046660791A3}"/>
                  </a:ext>
                </a:extLst>
              </p:cNvPr>
              <p:cNvSpPr/>
              <p:nvPr/>
            </p:nvSpPr>
            <p:spPr>
              <a:xfrm>
                <a:off x="304800" y="1989432"/>
                <a:ext cx="1522244" cy="406265"/>
              </a:xfrm>
              <a:prstGeom prst="rect">
                <a:avLst/>
              </a:prstGeom>
            </p:spPr>
            <p:txBody>
              <a:bodyPr wrap="none" lIns="0">
                <a:spAutoFit/>
              </a:bodyPr>
              <a:lstStyle/>
              <a:p>
                <a:pPr defTabSz="914192">
                  <a:defRPr/>
                </a:pPr>
                <a:r>
                  <a:rPr lang="en-US" sz="2000" dirty="0">
                    <a:solidFill>
                      <a:srgbClr val="1A1A1A"/>
                    </a:solidFill>
                    <a:latin typeface="Segoe UI Semibold"/>
                  </a:rPr>
                  <a:t>Better CRM</a:t>
                </a:r>
              </a:p>
            </p:txBody>
          </p:sp>
        </p:grpSp>
        <p:sp>
          <p:nvSpPr>
            <p:cNvPr id="38" name="TextBox 37">
              <a:extLst>
                <a:ext uri="{FF2B5EF4-FFF2-40B4-BE49-F238E27FC236}">
                  <a16:creationId xmlns:a16="http://schemas.microsoft.com/office/drawing/2014/main" id="{DD72FD02-E5A2-4B54-A729-6B91E20A0D91}"/>
                </a:ext>
              </a:extLst>
            </p:cNvPr>
            <p:cNvSpPr txBox="1"/>
            <p:nvPr/>
          </p:nvSpPr>
          <p:spPr>
            <a:xfrm>
              <a:off x="588263"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dirty="0">
                  <a:solidFill>
                    <a:srgbClr val="1A1A1A">
                      <a:hueOff val="0"/>
                      <a:satOff val="0"/>
                      <a:lumOff val="0"/>
                      <a:alphaOff val="0"/>
                    </a:srgbClr>
                  </a:solidFill>
                  <a:latin typeface="Segoe UI"/>
                </a:rPr>
                <a:t>Mine your org network for a customer introduction</a:t>
              </a:r>
            </a:p>
            <a:p>
              <a:pPr marL="0" lvl="1" defTabSz="799946">
                <a:lnSpc>
                  <a:spcPct val="90000"/>
                </a:lnSpc>
                <a:spcBef>
                  <a:spcPts val="600"/>
                </a:spcBef>
                <a:spcAft>
                  <a:spcPct val="15000"/>
                </a:spcAft>
                <a:defRPr/>
              </a:pPr>
              <a:r>
                <a:rPr lang="en-US" sz="1600" dirty="0">
                  <a:solidFill>
                    <a:srgbClr val="1A1A1A">
                      <a:hueOff val="0"/>
                      <a:satOff val="0"/>
                      <a:lumOff val="0"/>
                      <a:alphaOff val="0"/>
                    </a:srgbClr>
                  </a:solidFill>
                  <a:latin typeface="Segoe UI"/>
                </a:rPr>
                <a:t>Opportunity health assessment​</a:t>
              </a:r>
            </a:p>
          </p:txBody>
        </p:sp>
      </p:grpSp>
      <p:grpSp>
        <p:nvGrpSpPr>
          <p:cNvPr id="44" name="Group 43">
            <a:extLst>
              <a:ext uri="{FF2B5EF4-FFF2-40B4-BE49-F238E27FC236}">
                <a16:creationId xmlns:a16="http://schemas.microsoft.com/office/drawing/2014/main" id="{8008D38D-FD0A-474F-B95F-F27FA38724F2}"/>
              </a:ext>
            </a:extLst>
          </p:cNvPr>
          <p:cNvGrpSpPr/>
          <p:nvPr/>
        </p:nvGrpSpPr>
        <p:grpSpPr>
          <a:xfrm>
            <a:off x="3350854" y="1330867"/>
            <a:ext cx="2509959" cy="3763678"/>
            <a:chOff x="3437550" y="1929284"/>
            <a:chExt cx="2510315" cy="3764212"/>
          </a:xfrm>
        </p:grpSpPr>
        <p:grpSp>
          <p:nvGrpSpPr>
            <p:cNvPr id="11" name="Group 10">
              <a:extLst>
                <a:ext uri="{FF2B5EF4-FFF2-40B4-BE49-F238E27FC236}">
                  <a16:creationId xmlns:a16="http://schemas.microsoft.com/office/drawing/2014/main" id="{BCDAED0D-6FA2-4EB6-9FFF-ADC8C472CCD4}"/>
                </a:ext>
              </a:extLst>
            </p:cNvPr>
            <p:cNvGrpSpPr/>
            <p:nvPr/>
          </p:nvGrpSpPr>
          <p:grpSpPr>
            <a:xfrm>
              <a:off x="3437550" y="1929284"/>
              <a:ext cx="2510315" cy="1128761"/>
              <a:chOff x="304800" y="1929284"/>
              <a:chExt cx="2629319" cy="1128761"/>
            </a:xfrm>
          </p:grpSpPr>
          <p:grpSp>
            <p:nvGrpSpPr>
              <p:cNvPr id="12" name="Group 11">
                <a:extLst>
                  <a:ext uri="{FF2B5EF4-FFF2-40B4-BE49-F238E27FC236}">
                    <a16:creationId xmlns:a16="http://schemas.microsoft.com/office/drawing/2014/main" id="{A99B52C8-80C9-4267-B463-D205A40D2B04}"/>
                  </a:ext>
                </a:extLst>
              </p:cNvPr>
              <p:cNvGrpSpPr/>
              <p:nvPr/>
            </p:nvGrpSpPr>
            <p:grpSpPr>
              <a:xfrm>
                <a:off x="304800" y="1929284"/>
                <a:ext cx="2629319" cy="1128761"/>
                <a:chOff x="304800" y="1929284"/>
                <a:chExt cx="2629319" cy="1128761"/>
              </a:xfrm>
            </p:grpSpPr>
            <p:cxnSp>
              <p:nvCxnSpPr>
                <p:cNvPr id="14" name="Straight Connector 13">
                  <a:extLst>
                    <a:ext uri="{FF2B5EF4-FFF2-40B4-BE49-F238E27FC236}">
                      <a16:creationId xmlns:a16="http://schemas.microsoft.com/office/drawing/2014/main" id="{E291C650-CAE6-4150-A7E4-A597B11D357E}"/>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03D20EB-05D1-481B-9D34-7DCBAB9813DC}"/>
                    </a:ext>
                  </a:extLst>
                </p:cNvPr>
                <p:cNvCxnSpPr/>
                <p:nvPr/>
              </p:nvCxnSpPr>
              <p:spPr>
                <a:xfrm>
                  <a:off x="304800" y="3058045"/>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34DB4BF5-6D12-4268-89A8-865039170E0B}"/>
                  </a:ext>
                </a:extLst>
              </p:cNvPr>
              <p:cNvSpPr/>
              <p:nvPr/>
            </p:nvSpPr>
            <p:spPr>
              <a:xfrm>
                <a:off x="304800" y="1989432"/>
                <a:ext cx="2368726" cy="400167"/>
              </a:xfrm>
              <a:prstGeom prst="rect">
                <a:avLst/>
              </a:prstGeom>
            </p:spPr>
            <p:txBody>
              <a:bodyPr wrap="none" lIns="0">
                <a:spAutoFit/>
              </a:bodyPr>
              <a:lstStyle/>
              <a:p>
                <a:pPr defTabSz="914192">
                  <a:defRPr/>
                </a:pPr>
                <a:r>
                  <a:rPr lang="en-US" sz="2000">
                    <a:solidFill>
                      <a:srgbClr val="1A1A1A"/>
                    </a:solidFill>
                    <a:latin typeface="Segoe UI Semibold"/>
                  </a:rPr>
                  <a:t>Security and Fraud</a:t>
                </a:r>
              </a:p>
            </p:txBody>
          </p:sp>
        </p:grpSp>
        <p:sp>
          <p:nvSpPr>
            <p:cNvPr id="39" name="TextBox 38">
              <a:extLst>
                <a:ext uri="{FF2B5EF4-FFF2-40B4-BE49-F238E27FC236}">
                  <a16:creationId xmlns:a16="http://schemas.microsoft.com/office/drawing/2014/main" id="{A9DDAA39-BEA6-4759-90C5-6F75C16DE6CC}"/>
                </a:ext>
              </a:extLst>
            </p:cNvPr>
            <p:cNvSpPr txBox="1"/>
            <p:nvPr/>
          </p:nvSpPr>
          <p:spPr>
            <a:xfrm>
              <a:off x="3437550"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Detect fraud with productivity and communication data</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Mine communication for interaction patterns with users outside the organization</a:t>
              </a:r>
            </a:p>
          </p:txBody>
        </p:sp>
      </p:grpSp>
      <p:grpSp>
        <p:nvGrpSpPr>
          <p:cNvPr id="45" name="Group 44">
            <a:extLst>
              <a:ext uri="{FF2B5EF4-FFF2-40B4-BE49-F238E27FC236}">
                <a16:creationId xmlns:a16="http://schemas.microsoft.com/office/drawing/2014/main" id="{A24BA25D-3976-4437-9B4E-6DF66A71F8D0}"/>
              </a:ext>
            </a:extLst>
          </p:cNvPr>
          <p:cNvGrpSpPr/>
          <p:nvPr/>
        </p:nvGrpSpPr>
        <p:grpSpPr>
          <a:xfrm>
            <a:off x="6199736" y="1330867"/>
            <a:ext cx="2509959" cy="3763678"/>
            <a:chOff x="6286836" y="1929284"/>
            <a:chExt cx="2510315" cy="3764212"/>
          </a:xfrm>
        </p:grpSpPr>
        <p:grpSp>
          <p:nvGrpSpPr>
            <p:cNvPr id="16" name="Group 15">
              <a:extLst>
                <a:ext uri="{FF2B5EF4-FFF2-40B4-BE49-F238E27FC236}">
                  <a16:creationId xmlns:a16="http://schemas.microsoft.com/office/drawing/2014/main" id="{6E719A12-376C-45D5-9C16-5D4E87C7DAAC}"/>
                </a:ext>
              </a:extLst>
            </p:cNvPr>
            <p:cNvGrpSpPr/>
            <p:nvPr/>
          </p:nvGrpSpPr>
          <p:grpSpPr>
            <a:xfrm>
              <a:off x="6286836" y="1929284"/>
              <a:ext cx="2510315" cy="1127085"/>
              <a:chOff x="304800" y="1929284"/>
              <a:chExt cx="2629319" cy="1127085"/>
            </a:xfrm>
          </p:grpSpPr>
          <p:grpSp>
            <p:nvGrpSpPr>
              <p:cNvPr id="17" name="Group 16">
                <a:extLst>
                  <a:ext uri="{FF2B5EF4-FFF2-40B4-BE49-F238E27FC236}">
                    <a16:creationId xmlns:a16="http://schemas.microsoft.com/office/drawing/2014/main" id="{3CDF2332-15F3-4FAA-8DFB-89F50AA36873}"/>
                  </a:ext>
                </a:extLst>
              </p:cNvPr>
              <p:cNvGrpSpPr/>
              <p:nvPr/>
            </p:nvGrpSpPr>
            <p:grpSpPr>
              <a:xfrm>
                <a:off x="304800" y="1929284"/>
                <a:ext cx="2629319" cy="1127085"/>
                <a:chOff x="304800" y="1929284"/>
                <a:chExt cx="2629319" cy="1127085"/>
              </a:xfrm>
            </p:grpSpPr>
            <p:cxnSp>
              <p:nvCxnSpPr>
                <p:cNvPr id="19" name="Straight Connector 18">
                  <a:extLst>
                    <a:ext uri="{FF2B5EF4-FFF2-40B4-BE49-F238E27FC236}">
                      <a16:creationId xmlns:a16="http://schemas.microsoft.com/office/drawing/2014/main" id="{384FB044-BE0F-496D-B2D5-272EDA63660E}"/>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0BB061-65A5-43D9-BF19-159450FA6354}"/>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Rectangle 17">
                <a:extLst>
                  <a:ext uri="{FF2B5EF4-FFF2-40B4-BE49-F238E27FC236}">
                    <a16:creationId xmlns:a16="http://schemas.microsoft.com/office/drawing/2014/main" id="{0B81BD13-A347-4A13-AD18-296619C4134A}"/>
                  </a:ext>
                </a:extLst>
              </p:cNvPr>
              <p:cNvSpPr/>
              <p:nvPr/>
            </p:nvSpPr>
            <p:spPr>
              <a:xfrm>
                <a:off x="304800" y="1989432"/>
                <a:ext cx="2629319" cy="720197"/>
              </a:xfrm>
              <a:prstGeom prst="rect">
                <a:avLst/>
              </a:prstGeom>
            </p:spPr>
            <p:txBody>
              <a:bodyPr wrap="square" lIns="0">
                <a:spAutoFit/>
              </a:bodyPr>
              <a:lstStyle/>
              <a:p>
                <a:pPr defTabSz="914192">
                  <a:defRPr/>
                </a:pPr>
                <a:r>
                  <a:rPr lang="en-US" sz="2000" dirty="0">
                    <a:solidFill>
                      <a:srgbClr val="1A1A1A"/>
                    </a:solidFill>
                    <a:latin typeface="Segoe UI Semibold"/>
                  </a:rPr>
                  <a:t>Optimize Your Organization​</a:t>
                </a:r>
              </a:p>
            </p:txBody>
          </p:sp>
        </p:grpSp>
        <p:sp>
          <p:nvSpPr>
            <p:cNvPr id="40" name="TextBox 39">
              <a:extLst>
                <a:ext uri="{FF2B5EF4-FFF2-40B4-BE49-F238E27FC236}">
                  <a16:creationId xmlns:a16="http://schemas.microsoft.com/office/drawing/2014/main" id="{1AD1B8C7-B788-4DB4-9A87-B72E79B2AF01}"/>
                </a:ext>
              </a:extLst>
            </p:cNvPr>
            <p:cNvSpPr txBox="1"/>
            <p:nvPr/>
          </p:nvSpPr>
          <p:spPr>
            <a:xfrm>
              <a:off x="6286836"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Find an expert​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Automate knowledge base creation​</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Understand resource utilization within your organization</a:t>
              </a:r>
            </a:p>
          </p:txBody>
        </p:sp>
      </p:grpSp>
      <p:grpSp>
        <p:nvGrpSpPr>
          <p:cNvPr id="46" name="Group 45">
            <a:extLst>
              <a:ext uri="{FF2B5EF4-FFF2-40B4-BE49-F238E27FC236}">
                <a16:creationId xmlns:a16="http://schemas.microsoft.com/office/drawing/2014/main" id="{DC03C064-E76F-4847-9F09-42DA3A1C5187}"/>
              </a:ext>
            </a:extLst>
          </p:cNvPr>
          <p:cNvGrpSpPr/>
          <p:nvPr/>
        </p:nvGrpSpPr>
        <p:grpSpPr>
          <a:xfrm>
            <a:off x="9048620" y="1330867"/>
            <a:ext cx="2800922" cy="3763678"/>
            <a:chOff x="9136124" y="1929284"/>
            <a:chExt cx="2801319" cy="3764212"/>
          </a:xfrm>
        </p:grpSpPr>
        <p:grpSp>
          <p:nvGrpSpPr>
            <p:cNvPr id="21" name="Group 20">
              <a:extLst>
                <a:ext uri="{FF2B5EF4-FFF2-40B4-BE49-F238E27FC236}">
                  <a16:creationId xmlns:a16="http://schemas.microsoft.com/office/drawing/2014/main" id="{E823D50C-8DAB-485E-87AD-A2D96BB105B1}"/>
                </a:ext>
              </a:extLst>
            </p:cNvPr>
            <p:cNvGrpSpPr/>
            <p:nvPr/>
          </p:nvGrpSpPr>
          <p:grpSpPr>
            <a:xfrm>
              <a:off x="9136124" y="1929284"/>
              <a:ext cx="2801319" cy="1127085"/>
              <a:chOff x="304800" y="1929284"/>
              <a:chExt cx="2934119" cy="1127085"/>
            </a:xfrm>
          </p:grpSpPr>
          <p:grpSp>
            <p:nvGrpSpPr>
              <p:cNvPr id="22" name="Group 21">
                <a:extLst>
                  <a:ext uri="{FF2B5EF4-FFF2-40B4-BE49-F238E27FC236}">
                    <a16:creationId xmlns:a16="http://schemas.microsoft.com/office/drawing/2014/main" id="{B09F7EEA-52C7-47BF-949D-D941C20B3A4D}"/>
                  </a:ext>
                </a:extLst>
              </p:cNvPr>
              <p:cNvGrpSpPr/>
              <p:nvPr/>
            </p:nvGrpSpPr>
            <p:grpSpPr>
              <a:xfrm>
                <a:off x="304800" y="1929284"/>
                <a:ext cx="2629319" cy="1127085"/>
                <a:chOff x="304800" y="1929284"/>
                <a:chExt cx="2629319" cy="1127085"/>
              </a:xfrm>
            </p:grpSpPr>
            <p:cxnSp>
              <p:nvCxnSpPr>
                <p:cNvPr id="24" name="Straight Connector 23">
                  <a:extLst>
                    <a:ext uri="{FF2B5EF4-FFF2-40B4-BE49-F238E27FC236}">
                      <a16:creationId xmlns:a16="http://schemas.microsoft.com/office/drawing/2014/main" id="{05C862F5-0C00-430F-B972-4401487B3533}"/>
                    </a:ext>
                  </a:extLst>
                </p:cNvPr>
                <p:cNvCxnSpPr/>
                <p:nvPr/>
              </p:nvCxnSpPr>
              <p:spPr>
                <a:xfrm>
                  <a:off x="304800" y="1929284"/>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4B91375-650A-47F2-B107-BA014BE02EF9}"/>
                    </a:ext>
                  </a:extLst>
                </p:cNvPr>
                <p:cNvCxnSpPr/>
                <p:nvPr/>
              </p:nvCxnSpPr>
              <p:spPr>
                <a:xfrm>
                  <a:off x="304800" y="3056369"/>
                  <a:ext cx="2629319"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93CE6999-8A8C-4CDF-B5C9-66DE106987B2}"/>
                  </a:ext>
                </a:extLst>
              </p:cNvPr>
              <p:cNvSpPr/>
              <p:nvPr/>
            </p:nvSpPr>
            <p:spPr>
              <a:xfrm>
                <a:off x="304800" y="1989432"/>
                <a:ext cx="2934119" cy="1034129"/>
              </a:xfrm>
              <a:prstGeom prst="rect">
                <a:avLst/>
              </a:prstGeom>
            </p:spPr>
            <p:txBody>
              <a:bodyPr wrap="square" lIns="0">
                <a:spAutoFit/>
              </a:bodyPr>
              <a:lstStyle/>
              <a:p>
                <a:pPr defTabSz="914192">
                  <a:defRPr/>
                </a:pPr>
                <a:r>
                  <a:rPr lang="en-US" sz="2000">
                    <a:solidFill>
                      <a:srgbClr val="1A1A1A"/>
                    </a:solidFill>
                    <a:latin typeface="Segoe UI Semibold"/>
                  </a:rPr>
                  <a:t>Build &amp; Integrate Intelligent Workflows with O365​</a:t>
                </a:r>
              </a:p>
            </p:txBody>
          </p:sp>
        </p:grpSp>
        <p:sp>
          <p:nvSpPr>
            <p:cNvPr id="41" name="TextBox 40">
              <a:extLst>
                <a:ext uri="{FF2B5EF4-FFF2-40B4-BE49-F238E27FC236}">
                  <a16:creationId xmlns:a16="http://schemas.microsoft.com/office/drawing/2014/main" id="{CE3774F5-87BD-44D0-92C9-2814C9C157B6}"/>
                </a:ext>
              </a:extLst>
            </p:cNvPr>
            <p:cNvSpPr txBox="1"/>
            <p:nvPr/>
          </p:nvSpPr>
          <p:spPr>
            <a:xfrm>
              <a:off x="9136124" y="3161234"/>
              <a:ext cx="2499968" cy="2532262"/>
            </a:xfrm>
            <a:prstGeom prst="rect">
              <a:avLst/>
            </a:prstGeom>
            <a:no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95998" rIns="182854" bIns="143998" numCol="1" spcCol="1270" anchor="t" anchorCtr="0">
              <a:noAutofit/>
            </a:bodyPr>
            <a:lstStyle/>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Case management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Questions &amp; answers bot</a:t>
              </a:r>
            </a:p>
            <a:p>
              <a:pPr marL="0" lvl="1" defTabSz="799946">
                <a:lnSpc>
                  <a:spcPct val="90000"/>
                </a:lnSpc>
                <a:spcBef>
                  <a:spcPts val="600"/>
                </a:spcBef>
                <a:spcAft>
                  <a:spcPct val="15000"/>
                </a:spcAft>
                <a:defRPr/>
              </a:pPr>
              <a:r>
                <a:rPr lang="en-US" sz="1600">
                  <a:solidFill>
                    <a:srgbClr val="1A1A1A">
                      <a:hueOff val="0"/>
                      <a:satOff val="0"/>
                      <a:lumOff val="0"/>
                      <a:alphaOff val="0"/>
                    </a:srgbClr>
                  </a:solidFill>
                  <a:latin typeface="Segoe UI"/>
                </a:rPr>
                <a:t>Support ticket management</a:t>
              </a:r>
            </a:p>
          </p:txBody>
        </p:sp>
      </p:grpSp>
      <p:sp>
        <p:nvSpPr>
          <p:cNvPr id="3" name="Oval 2">
            <a:extLst>
              <a:ext uri="{FF2B5EF4-FFF2-40B4-BE49-F238E27FC236}">
                <a16:creationId xmlns:a16="http://schemas.microsoft.com/office/drawing/2014/main" id="{894F92BD-57E8-4AD8-B680-9E34A333332C}"/>
              </a:ext>
            </a:extLst>
          </p:cNvPr>
          <p:cNvSpPr/>
          <p:nvPr/>
        </p:nvSpPr>
        <p:spPr bwMode="auto">
          <a:xfrm>
            <a:off x="4906843" y="5246567"/>
            <a:ext cx="1307246" cy="13072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CD3E6F7-7029-4BE9-A9E1-AFACA40A5D9A}"/>
              </a:ext>
            </a:extLst>
          </p:cNvPr>
          <p:cNvSpPr/>
          <p:nvPr/>
        </p:nvSpPr>
        <p:spPr bwMode="auto">
          <a:xfrm>
            <a:off x="6158179" y="5271705"/>
            <a:ext cx="1307246" cy="1307246"/>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3E5EB30-8807-47C2-89F8-9C4F5E0964D0}"/>
              </a:ext>
            </a:extLst>
          </p:cNvPr>
          <p:cNvSpPr/>
          <p:nvPr/>
        </p:nvSpPr>
        <p:spPr bwMode="auto">
          <a:xfrm>
            <a:off x="5546113" y="4299734"/>
            <a:ext cx="1307246" cy="1307246"/>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5B84FE7F-E965-4EB2-93B9-A90DA16F3E45}"/>
              </a:ext>
            </a:extLst>
          </p:cNvPr>
          <p:cNvSpPr txBox="1"/>
          <p:nvPr/>
        </p:nvSpPr>
        <p:spPr>
          <a:xfrm>
            <a:off x="5687913" y="4712825"/>
            <a:ext cx="1307246" cy="307777"/>
          </a:xfrm>
          <a:prstGeom prst="rect">
            <a:avLst/>
          </a:prstGeom>
          <a:noFill/>
        </p:spPr>
        <p:txBody>
          <a:bodyPr wrap="square" lIns="0" tIns="0" rIns="0" bIns="0" rtlCol="0">
            <a:spAutoFit/>
          </a:bodyPr>
          <a:lstStyle/>
          <a:p>
            <a:pPr defTabSz="914225">
              <a:defRPr/>
            </a:pPr>
            <a:r>
              <a:rPr lang="en-US" sz="2000" dirty="0">
                <a:solidFill>
                  <a:schemeClr val="accent5"/>
                </a:solidFill>
                <a:latin typeface="Segoe UI"/>
              </a:rPr>
              <a:t>Analytics</a:t>
            </a:r>
          </a:p>
        </p:txBody>
      </p:sp>
      <p:sp>
        <p:nvSpPr>
          <p:cNvPr id="35" name="TextBox 34">
            <a:extLst>
              <a:ext uri="{FF2B5EF4-FFF2-40B4-BE49-F238E27FC236}">
                <a16:creationId xmlns:a16="http://schemas.microsoft.com/office/drawing/2014/main" id="{21B57E0F-9B09-4B9E-98C3-0883D86D5D5E}"/>
              </a:ext>
            </a:extLst>
          </p:cNvPr>
          <p:cNvSpPr txBox="1"/>
          <p:nvPr/>
        </p:nvSpPr>
        <p:spPr>
          <a:xfrm>
            <a:off x="5019938" y="5702214"/>
            <a:ext cx="1307246" cy="307777"/>
          </a:xfrm>
          <a:prstGeom prst="rect">
            <a:avLst/>
          </a:prstGeom>
          <a:noFill/>
        </p:spPr>
        <p:txBody>
          <a:bodyPr wrap="square" lIns="0" tIns="0" rIns="0" bIns="0" rtlCol="0">
            <a:spAutoFit/>
          </a:bodyPr>
          <a:lstStyle/>
          <a:p>
            <a:pPr defTabSz="914225">
              <a:defRPr/>
            </a:pPr>
            <a:r>
              <a:rPr lang="en-US" sz="2000">
                <a:solidFill>
                  <a:srgbClr val="FFFFFF"/>
                </a:solidFill>
                <a:latin typeface="Segoe UI"/>
              </a:rPr>
              <a:t>AI and ML</a:t>
            </a:r>
          </a:p>
        </p:txBody>
      </p:sp>
      <p:sp>
        <p:nvSpPr>
          <p:cNvPr id="36" name="TextBox 35">
            <a:extLst>
              <a:ext uri="{FF2B5EF4-FFF2-40B4-BE49-F238E27FC236}">
                <a16:creationId xmlns:a16="http://schemas.microsoft.com/office/drawing/2014/main" id="{8BB5D45F-6B71-4C05-824C-FED4D6031C18}"/>
              </a:ext>
            </a:extLst>
          </p:cNvPr>
          <p:cNvSpPr txBox="1"/>
          <p:nvPr/>
        </p:nvSpPr>
        <p:spPr>
          <a:xfrm>
            <a:off x="6142297" y="5592456"/>
            <a:ext cx="1307246" cy="615553"/>
          </a:xfrm>
          <a:prstGeom prst="rect">
            <a:avLst/>
          </a:prstGeom>
          <a:noFill/>
        </p:spPr>
        <p:txBody>
          <a:bodyPr wrap="square" lIns="0" tIns="0" rIns="0" bIns="0" rtlCol="0">
            <a:spAutoFit/>
          </a:bodyPr>
          <a:lstStyle/>
          <a:p>
            <a:pPr algn="ctr" defTabSz="914225">
              <a:defRPr/>
            </a:pPr>
            <a:r>
              <a:rPr lang="en-US" sz="2000">
                <a:solidFill>
                  <a:srgbClr val="FFFFFF"/>
                </a:solidFill>
                <a:latin typeface="Segoe UI"/>
              </a:rPr>
              <a:t>Index and Search</a:t>
            </a:r>
          </a:p>
        </p:txBody>
      </p:sp>
    </p:spTree>
    <p:extLst>
      <p:ext uri="{BB962C8B-B14F-4D97-AF65-F5344CB8AC3E}">
        <p14:creationId xmlns:p14="http://schemas.microsoft.com/office/powerpoint/2010/main" val="32328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A55629E3-B624-8548-A1C8-894F1DC12BEE}"/>
              </a:ext>
            </a:extLst>
          </p:cNvPr>
          <p:cNvSpPr>
            <a:spLocks noGrp="1"/>
          </p:cNvSpPr>
          <p:nvPr>
            <p:ph type="body" sz="quarter" idx="10"/>
          </p:nvPr>
        </p:nvSpPr>
        <p:spPr>
          <a:xfrm>
            <a:off x="519248" y="1448081"/>
            <a:ext cx="11151917" cy="4269240"/>
          </a:xfrm>
        </p:spPr>
        <p:txBody>
          <a:bodyPr>
            <a:normAutofit fontScale="92500" lnSpcReduction="20000"/>
          </a:bodyPr>
          <a:lstStyle/>
          <a:p>
            <a:r>
              <a:rPr lang="en-US" sz="3529" dirty="0">
                <a:solidFill>
                  <a:schemeClr val="accent5"/>
                </a:solidFill>
              </a:rPr>
              <a:t>Today’s most interesting data-driven applications </a:t>
            </a:r>
          </a:p>
          <a:p>
            <a:pPr marL="791972" lvl="2" indent="-560241">
              <a:buFont typeface="Arial" panose="020B0604020202020204" pitchFamily="34" charset="0"/>
              <a:buChar char="•"/>
            </a:pPr>
            <a:r>
              <a:rPr lang="en-US" dirty="0">
                <a:solidFill>
                  <a:schemeClr val="accent5"/>
                </a:solidFill>
              </a:rPr>
              <a:t>require reasoning &amp; analysis over massive datasets</a:t>
            </a:r>
          </a:p>
          <a:p>
            <a:pPr marL="791972" lvl="2" indent="-560241">
              <a:buFont typeface="Arial" panose="020B0604020202020204" pitchFamily="34" charset="0"/>
              <a:buChar char="•"/>
            </a:pPr>
            <a:r>
              <a:rPr lang="en-US" dirty="0">
                <a:solidFill>
                  <a:schemeClr val="accent5"/>
                </a:solidFill>
              </a:rPr>
              <a:t>built by extracting data from Office 365 via Microsoft Graph APIs</a:t>
            </a:r>
          </a:p>
          <a:p>
            <a:endParaRPr lang="en-US" sz="3137" dirty="0">
              <a:solidFill>
                <a:schemeClr val="accent5"/>
              </a:solidFill>
            </a:endParaRPr>
          </a:p>
          <a:p>
            <a:r>
              <a:rPr lang="en-US" sz="3137" dirty="0">
                <a:solidFill>
                  <a:schemeClr val="accent5"/>
                </a:solidFill>
              </a:rPr>
              <a:t>Microsoft Graph is optimized for simple, real-time, entity centric queries, not:</a:t>
            </a:r>
          </a:p>
          <a:p>
            <a:pPr marL="791972" lvl="2" indent="-560241">
              <a:buFont typeface="Arial" panose="020B0604020202020204" pitchFamily="34" charset="0"/>
              <a:buChar char="•"/>
            </a:pPr>
            <a:r>
              <a:rPr lang="en-US" dirty="0">
                <a:solidFill>
                  <a:schemeClr val="accent5"/>
                </a:solidFill>
              </a:rPr>
              <a:t>Data Access in bulk - requires expensive engineering</a:t>
            </a:r>
          </a:p>
          <a:p>
            <a:pPr marL="791972" lvl="2" indent="-560241">
              <a:buFont typeface="Arial" panose="020B0604020202020204" pitchFamily="34" charset="0"/>
              <a:buChar char="•"/>
            </a:pPr>
            <a:r>
              <a:rPr lang="en-US" dirty="0">
                <a:solidFill>
                  <a:schemeClr val="accent5"/>
                </a:solidFill>
              </a:rPr>
              <a:t>Data Privacy is at risk - given the current all-or-nothing consent models</a:t>
            </a:r>
          </a:p>
          <a:p>
            <a:pPr marL="791972" lvl="2" indent="-560241">
              <a:buFont typeface="Arial" panose="020B0604020202020204" pitchFamily="34" charset="0"/>
              <a:buChar char="•"/>
            </a:pPr>
            <a:r>
              <a:rPr lang="en-US" dirty="0">
                <a:solidFill>
                  <a:schemeClr val="accent5"/>
                </a:solidFill>
              </a:rPr>
              <a:t>Data Security &amp; Data Governance - entirely up to the experience author</a:t>
            </a:r>
          </a:p>
        </p:txBody>
      </p:sp>
      <p:sp>
        <p:nvSpPr>
          <p:cNvPr id="2" name="Title 1">
            <a:extLst>
              <a:ext uri="{FF2B5EF4-FFF2-40B4-BE49-F238E27FC236}">
                <a16:creationId xmlns:a16="http://schemas.microsoft.com/office/drawing/2014/main" id="{D4910B1E-4ED1-5049-9E6A-1042D59621A0}"/>
              </a:ext>
            </a:extLst>
          </p:cNvPr>
          <p:cNvSpPr>
            <a:spLocks noGrp="1"/>
          </p:cNvSpPr>
          <p:nvPr>
            <p:ph type="title"/>
          </p:nvPr>
        </p:nvSpPr>
        <p:spPr/>
        <p:txBody>
          <a:bodyPr>
            <a:normAutofit fontScale="90000"/>
          </a:bodyPr>
          <a:lstStyle/>
          <a:p>
            <a:r>
              <a:rPr lang="en-US" sz="4313" dirty="0"/>
              <a:t>Challenging scenarios with the Microsoft Graph</a:t>
            </a:r>
          </a:p>
        </p:txBody>
      </p:sp>
    </p:spTree>
    <p:extLst>
      <p:ext uri="{BB962C8B-B14F-4D97-AF65-F5344CB8AC3E}">
        <p14:creationId xmlns:p14="http://schemas.microsoft.com/office/powerpoint/2010/main" val="32803742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3FD1C62E-1074-4013-BB43-BD8E4F47DDA0}"/>
              </a:ext>
            </a:extLst>
          </p:cNvPr>
          <p:cNvSpPr/>
          <p:nvPr/>
        </p:nvSpPr>
        <p:spPr bwMode="auto">
          <a:xfrm>
            <a:off x="6040246" y="2901684"/>
            <a:ext cx="2131049" cy="2954632"/>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65" y="487"/>
            <a:ext cx="12190271" cy="11207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solidFill>
                <a:srgbClr val="0078D7"/>
              </a:solidFill>
              <a:latin typeface="Segoe UI"/>
              <a:ea typeface="Segoe UI" pitchFamily="34" charset="0"/>
              <a:cs typeface="Segoe UI" pitchFamily="34" charset="0"/>
            </a:endParaRPr>
          </a:p>
        </p:txBody>
      </p:sp>
      <p:sp>
        <p:nvSpPr>
          <p:cNvPr id="32" name="Title 2">
            <a:extLst>
              <a:ext uri="{FF2B5EF4-FFF2-40B4-BE49-F238E27FC236}">
                <a16:creationId xmlns:a16="http://schemas.microsoft.com/office/drawing/2014/main" id="{F90E1157-CFFF-449A-934B-84B381142028}"/>
              </a:ext>
            </a:extLst>
          </p:cNvPr>
          <p:cNvSpPr txBox="1">
            <a:spLocks/>
          </p:cNvSpPr>
          <p:nvPr/>
        </p:nvSpPr>
        <p:spPr>
          <a:xfrm>
            <a:off x="426719" y="232848"/>
            <a:ext cx="11334431" cy="757914"/>
          </a:xfrm>
          <a:prstGeom prst="rect">
            <a:avLst/>
          </a:prstGeom>
        </p:spPr>
        <p:txBody>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000" dirty="0">
              <a:solidFill>
                <a:schemeClr val="accent1"/>
              </a:solidFill>
              <a:latin typeface="Segoe UI Light" panose="020B0502040204020203" pitchFamily="34" charset="0"/>
              <a:cs typeface="Segoe UI Light" panose="020B0502040204020203" pitchFamily="34" charset="0"/>
            </a:endParaRPr>
          </a:p>
        </p:txBody>
      </p:sp>
      <p:pic>
        <p:nvPicPr>
          <p:cNvPr id="82" name="Picture 81">
            <a:extLst>
              <a:ext uri="{FF2B5EF4-FFF2-40B4-BE49-F238E27FC236}">
                <a16:creationId xmlns:a16="http://schemas.microsoft.com/office/drawing/2014/main" id="{57E7650F-AB8A-4AD8-B475-B94BDA1EFF5B}"/>
              </a:ext>
            </a:extLst>
          </p:cNvPr>
          <p:cNvPicPr>
            <a:picLocks noChangeAspect="1"/>
          </p:cNvPicPr>
          <p:nvPr/>
        </p:nvPicPr>
        <p:blipFill>
          <a:blip r:embed="rId2"/>
          <a:stretch>
            <a:fillRect/>
          </a:stretch>
        </p:blipFill>
        <p:spPr>
          <a:xfrm>
            <a:off x="6076566" y="2984695"/>
            <a:ext cx="714195" cy="375530"/>
          </a:xfrm>
          <a:prstGeom prst="rect">
            <a:avLst/>
          </a:prstGeom>
        </p:spPr>
      </p:pic>
      <p:sp>
        <p:nvSpPr>
          <p:cNvPr id="93" name="Rectangle 92">
            <a:extLst>
              <a:ext uri="{FF2B5EF4-FFF2-40B4-BE49-F238E27FC236}">
                <a16:creationId xmlns:a16="http://schemas.microsoft.com/office/drawing/2014/main" id="{B33CED80-C3B5-4778-83F5-C569C642990F}"/>
              </a:ext>
            </a:extLst>
          </p:cNvPr>
          <p:cNvSpPr/>
          <p:nvPr/>
        </p:nvSpPr>
        <p:spPr>
          <a:xfrm>
            <a:off x="3699968" y="2778893"/>
            <a:ext cx="4551994" cy="3172782"/>
          </a:xfrm>
          <a:prstGeom prst="rect">
            <a:avLst/>
          </a:prstGeom>
          <a:noFill/>
          <a:ln w="19050">
            <a:solidFill>
              <a:srgbClr val="0078D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0078D7"/>
              </a:solidFill>
              <a:latin typeface="Segoe UI" panose="020B0502040204020203" pitchFamily="34" charset="0"/>
              <a:cs typeface="Segoe UI" panose="020B0502040204020203" pitchFamily="34" charset="0"/>
            </a:endParaRPr>
          </a:p>
        </p:txBody>
      </p:sp>
      <p:sp>
        <p:nvSpPr>
          <p:cNvPr id="94" name="TextBox 93">
            <a:extLst>
              <a:ext uri="{FF2B5EF4-FFF2-40B4-BE49-F238E27FC236}">
                <a16:creationId xmlns:a16="http://schemas.microsoft.com/office/drawing/2014/main" id="{7C95D984-2839-47BB-88C2-957CDC2F5DC6}"/>
              </a:ext>
            </a:extLst>
          </p:cNvPr>
          <p:cNvSpPr txBox="1"/>
          <p:nvPr/>
        </p:nvSpPr>
        <p:spPr>
          <a:xfrm>
            <a:off x="4640251" y="6060856"/>
            <a:ext cx="2600970" cy="398279"/>
          </a:xfrm>
          <a:prstGeom prst="rect">
            <a:avLst/>
          </a:prstGeom>
          <a:noFill/>
        </p:spPr>
        <p:txBody>
          <a:bodyPr wrap="square" rtlCol="0">
            <a:spAutoFit/>
          </a:bodyPr>
          <a:lstStyle/>
          <a:p>
            <a:pPr algn="ctr" defTabSz="914225">
              <a:defRPr/>
            </a:pPr>
            <a:r>
              <a:rPr lang="en-US" sz="2000" dirty="0">
                <a:solidFill>
                  <a:srgbClr val="0078D7"/>
                </a:solidFill>
                <a:cs typeface="Segoe UI" panose="020B0502040204020203" pitchFamily="34" charset="0"/>
              </a:rPr>
              <a:t>Customer’s MS Cloud</a:t>
            </a:r>
          </a:p>
        </p:txBody>
      </p:sp>
      <p:grpSp>
        <p:nvGrpSpPr>
          <p:cNvPr id="7" name="Group 6">
            <a:extLst>
              <a:ext uri="{FF2B5EF4-FFF2-40B4-BE49-F238E27FC236}">
                <a16:creationId xmlns:a16="http://schemas.microsoft.com/office/drawing/2014/main" id="{6BDA1816-C4CC-489B-85EC-5208BD1FC377}"/>
              </a:ext>
            </a:extLst>
          </p:cNvPr>
          <p:cNvGrpSpPr/>
          <p:nvPr/>
        </p:nvGrpSpPr>
        <p:grpSpPr>
          <a:xfrm>
            <a:off x="3798854" y="2898370"/>
            <a:ext cx="2104079" cy="2954632"/>
            <a:chOff x="787159" y="2980614"/>
            <a:chExt cx="2104377" cy="2955052"/>
          </a:xfrm>
        </p:grpSpPr>
        <p:sp>
          <p:nvSpPr>
            <p:cNvPr id="6" name="Rectangle 5">
              <a:extLst>
                <a:ext uri="{FF2B5EF4-FFF2-40B4-BE49-F238E27FC236}">
                  <a16:creationId xmlns:a16="http://schemas.microsoft.com/office/drawing/2014/main" id="{467C060B-E901-49BD-B6CC-E1E563D263EF}"/>
                </a:ext>
              </a:extLst>
            </p:cNvPr>
            <p:cNvSpPr/>
            <p:nvPr/>
          </p:nvSpPr>
          <p:spPr bwMode="auto">
            <a:xfrm>
              <a:off x="787159" y="2980614"/>
              <a:ext cx="2104377" cy="2955052"/>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picture containing building&#10;&#10;Description generated with high confidence">
              <a:extLst>
                <a:ext uri="{FF2B5EF4-FFF2-40B4-BE49-F238E27FC236}">
                  <a16:creationId xmlns:a16="http://schemas.microsoft.com/office/drawing/2014/main" id="{56452147-FDED-4529-91FE-A4A7E77308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331" y="3011620"/>
              <a:ext cx="568770" cy="568770"/>
            </a:xfrm>
            <a:prstGeom prst="rect">
              <a:avLst/>
            </a:prstGeom>
          </p:spPr>
        </p:pic>
        <p:sp>
          <p:nvSpPr>
            <p:cNvPr id="5" name="TextBox 4">
              <a:extLst>
                <a:ext uri="{FF2B5EF4-FFF2-40B4-BE49-F238E27FC236}">
                  <a16:creationId xmlns:a16="http://schemas.microsoft.com/office/drawing/2014/main" id="{87B8FB80-808F-4562-9A77-199FD88635C3}"/>
                </a:ext>
              </a:extLst>
            </p:cNvPr>
            <p:cNvSpPr txBox="1"/>
            <p:nvPr/>
          </p:nvSpPr>
          <p:spPr>
            <a:xfrm>
              <a:off x="1251898" y="3007284"/>
              <a:ext cx="1639638" cy="572464"/>
            </a:xfrm>
            <a:prstGeom prst="rect">
              <a:avLst/>
            </a:prstGeom>
            <a:noFill/>
          </p:spPr>
          <p:txBody>
            <a:bodyPr wrap="square" lIns="182854" tIns="146284" rIns="182854" bIns="146284" rtlCol="0">
              <a:spAutoFit/>
            </a:bodyPr>
            <a:lstStyle/>
            <a:p>
              <a:pPr>
                <a:lnSpc>
                  <a:spcPct val="90000"/>
                </a:lnSpc>
                <a:spcAft>
                  <a:spcPts val="600"/>
                </a:spcAft>
              </a:pPr>
              <a:r>
                <a:rPr lang="en-US" sz="2000" dirty="0">
                  <a:solidFill>
                    <a:srgbClr val="D83B01"/>
                  </a:solidFill>
                  <a:latin typeface="Segoe UI" panose="020B0502040204020203" pitchFamily="34" charset="0"/>
                  <a:cs typeface="Segoe UI" panose="020B0502040204020203" pitchFamily="34" charset="0"/>
                </a:rPr>
                <a:t>Office 365</a:t>
              </a:r>
            </a:p>
          </p:txBody>
        </p:sp>
      </p:grpSp>
      <p:sp>
        <p:nvSpPr>
          <p:cNvPr id="98" name="TextBox 97">
            <a:extLst>
              <a:ext uri="{FF2B5EF4-FFF2-40B4-BE49-F238E27FC236}">
                <a16:creationId xmlns:a16="http://schemas.microsoft.com/office/drawing/2014/main" id="{E6E5D268-7AEC-4349-8B7A-A576A232EB74}"/>
              </a:ext>
            </a:extLst>
          </p:cNvPr>
          <p:cNvSpPr txBox="1"/>
          <p:nvPr/>
        </p:nvSpPr>
        <p:spPr>
          <a:xfrm>
            <a:off x="6612555" y="2914060"/>
            <a:ext cx="1639406" cy="572383"/>
          </a:xfrm>
          <a:prstGeom prst="rect">
            <a:avLst/>
          </a:prstGeom>
          <a:noFill/>
        </p:spPr>
        <p:txBody>
          <a:bodyPr wrap="square" lIns="182854" tIns="146284" rIns="182854" bIns="146284" rtlCol="0">
            <a:spAutoFit/>
          </a:bodyPr>
          <a:lstStyle/>
          <a:p>
            <a:pPr>
              <a:lnSpc>
                <a:spcPct val="90000"/>
              </a:lnSpc>
              <a:spcAft>
                <a:spcPts val="600"/>
              </a:spcAft>
            </a:pPr>
            <a:r>
              <a:rPr lang="en-US" sz="2000" dirty="0">
                <a:solidFill>
                  <a:srgbClr val="0078D7"/>
                </a:solidFill>
                <a:latin typeface="Segoe UI" panose="020B0502040204020203" pitchFamily="34" charset="0"/>
                <a:cs typeface="Segoe UI" panose="020B0502040204020203" pitchFamily="34" charset="0"/>
              </a:rPr>
              <a:t>Azure</a:t>
            </a:r>
          </a:p>
        </p:txBody>
      </p:sp>
      <p:grpSp>
        <p:nvGrpSpPr>
          <p:cNvPr id="25" name="Group 24">
            <a:extLst>
              <a:ext uri="{FF2B5EF4-FFF2-40B4-BE49-F238E27FC236}">
                <a16:creationId xmlns:a16="http://schemas.microsoft.com/office/drawing/2014/main" id="{002C7F10-7748-458E-A964-9194154E0275}"/>
              </a:ext>
            </a:extLst>
          </p:cNvPr>
          <p:cNvGrpSpPr/>
          <p:nvPr/>
        </p:nvGrpSpPr>
        <p:grpSpPr>
          <a:xfrm>
            <a:off x="3699967" y="2020957"/>
            <a:ext cx="4551993" cy="2642013"/>
            <a:chOff x="3699627" y="2020756"/>
            <a:chExt cx="4552639" cy="2642388"/>
          </a:xfrm>
        </p:grpSpPr>
        <p:cxnSp>
          <p:nvCxnSpPr>
            <p:cNvPr id="74" name="Straight Connector 73">
              <a:extLst>
                <a:ext uri="{FF2B5EF4-FFF2-40B4-BE49-F238E27FC236}">
                  <a16:creationId xmlns:a16="http://schemas.microsoft.com/office/drawing/2014/main" id="{CFCE98A9-546C-49E3-BFE8-CA58154284D9}"/>
                </a:ext>
              </a:extLst>
            </p:cNvPr>
            <p:cNvCxnSpPr>
              <a:cxnSpLocks/>
            </p:cNvCxnSpPr>
            <p:nvPr/>
          </p:nvCxnSpPr>
          <p:spPr>
            <a:xfrm>
              <a:off x="3699627" y="2593666"/>
              <a:ext cx="4552639" cy="4469"/>
            </a:xfrm>
            <a:prstGeom prst="line">
              <a:avLst/>
            </a:prstGeom>
            <a:noFill/>
            <a:ln w="15875" cap="rnd" cmpd="sng" algn="ctr">
              <a:solidFill>
                <a:srgbClr val="0078D7"/>
              </a:solidFill>
              <a:prstDash val="solid"/>
              <a:headEnd type="none"/>
              <a:tailEnd type="none"/>
            </a:ln>
            <a:effectLst/>
          </p:spPr>
        </p:cxnSp>
        <p:sp>
          <p:nvSpPr>
            <p:cNvPr id="75" name="TextBox 74">
              <a:extLst>
                <a:ext uri="{FF2B5EF4-FFF2-40B4-BE49-F238E27FC236}">
                  <a16:creationId xmlns:a16="http://schemas.microsoft.com/office/drawing/2014/main" id="{1E4518A4-6E90-4D26-9D82-3A3924B38D50}"/>
                </a:ext>
              </a:extLst>
            </p:cNvPr>
            <p:cNvSpPr txBox="1"/>
            <p:nvPr/>
          </p:nvSpPr>
          <p:spPr>
            <a:xfrm>
              <a:off x="4340675" y="2020756"/>
              <a:ext cx="2935459" cy="594650"/>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Securely extend Office 365 data to Azure</a:t>
              </a:r>
            </a:p>
          </p:txBody>
        </p:sp>
        <p:grpSp>
          <p:nvGrpSpPr>
            <p:cNvPr id="14" name="Group 13">
              <a:extLst>
                <a:ext uri="{FF2B5EF4-FFF2-40B4-BE49-F238E27FC236}">
                  <a16:creationId xmlns:a16="http://schemas.microsoft.com/office/drawing/2014/main" id="{5FAFA6F9-8817-4DD9-8D8B-5603EAA89B31}"/>
                </a:ext>
              </a:extLst>
            </p:cNvPr>
            <p:cNvGrpSpPr/>
            <p:nvPr/>
          </p:nvGrpSpPr>
          <p:grpSpPr>
            <a:xfrm>
              <a:off x="4293340" y="3989739"/>
              <a:ext cx="3365212" cy="673405"/>
              <a:chOff x="1137122" y="4206776"/>
              <a:chExt cx="3365212" cy="673405"/>
            </a:xfrm>
          </p:grpSpPr>
          <p:sp>
            <p:nvSpPr>
              <p:cNvPr id="11" name="Arrow: Left-Right 10">
                <a:extLst>
                  <a:ext uri="{FF2B5EF4-FFF2-40B4-BE49-F238E27FC236}">
                    <a16:creationId xmlns:a16="http://schemas.microsoft.com/office/drawing/2014/main" id="{9BFFDAC8-CFCD-40C0-B0A6-384EBFBB80F5}"/>
                  </a:ext>
                </a:extLst>
              </p:cNvPr>
              <p:cNvSpPr/>
              <p:nvPr/>
            </p:nvSpPr>
            <p:spPr bwMode="auto">
              <a:xfrm>
                <a:off x="1137122" y="4206776"/>
                <a:ext cx="3365212" cy="673405"/>
              </a:xfrm>
              <a:prstGeom prst="leftRightArrow">
                <a:avLst>
                  <a:gd name="adj1" fmla="val 100000"/>
                  <a:gd name="adj2" fmla="val 36859"/>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8" name="Graphic 77" descr="Daily Calendar">
                <a:extLst>
                  <a:ext uri="{FF2B5EF4-FFF2-40B4-BE49-F238E27FC236}">
                    <a16:creationId xmlns:a16="http://schemas.microsoft.com/office/drawing/2014/main" id="{B663FE19-C280-417F-B560-66B4FCC60D20}"/>
                  </a:ext>
                </a:extLst>
              </p:cNvPr>
              <p:cNvPicPr>
                <a:picLocks/>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36180" y="4315973"/>
                <a:ext cx="455362" cy="420306"/>
              </a:xfrm>
              <a:prstGeom prst="rect">
                <a:avLst/>
              </a:prstGeom>
            </p:spPr>
          </p:pic>
          <p:pic>
            <p:nvPicPr>
              <p:cNvPr id="79" name="Graphic 78" descr="Document">
                <a:extLst>
                  <a:ext uri="{FF2B5EF4-FFF2-40B4-BE49-F238E27FC236}">
                    <a16:creationId xmlns:a16="http://schemas.microsoft.com/office/drawing/2014/main" id="{B779DB96-7204-4513-8B8A-11791390D930}"/>
                  </a:ext>
                </a:extLst>
              </p:cNvPr>
              <p:cNvPicPr>
                <a:picLocks/>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4661" y="4323220"/>
                <a:ext cx="455362" cy="420306"/>
              </a:xfrm>
              <a:prstGeom prst="rect">
                <a:avLst/>
              </a:prstGeom>
            </p:spPr>
          </p:pic>
          <p:pic>
            <p:nvPicPr>
              <p:cNvPr id="76" name="Graphic 75" descr="Email">
                <a:extLst>
                  <a:ext uri="{FF2B5EF4-FFF2-40B4-BE49-F238E27FC236}">
                    <a16:creationId xmlns:a16="http://schemas.microsoft.com/office/drawing/2014/main" id="{D179EBE6-171D-42C4-A646-03ACC9E1075F}"/>
                  </a:ext>
                </a:extLst>
              </p:cNvPr>
              <p:cNvPicPr>
                <a:picLocks/>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3738" y="4300159"/>
                <a:ext cx="455362" cy="420306"/>
              </a:xfrm>
              <a:prstGeom prst="rect">
                <a:avLst/>
              </a:prstGeom>
            </p:spPr>
          </p:pic>
          <p:pic>
            <p:nvPicPr>
              <p:cNvPr id="80" name="Graphic 79" descr="Hierarchy">
                <a:extLst>
                  <a:ext uri="{FF2B5EF4-FFF2-40B4-BE49-F238E27FC236}">
                    <a16:creationId xmlns:a16="http://schemas.microsoft.com/office/drawing/2014/main" id="{31538C74-1791-4EA5-8BFD-F5DF146282EF}"/>
                  </a:ext>
                </a:extLst>
              </p:cNvPr>
              <p:cNvPicPr>
                <a:picLocks/>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82131" y="4315973"/>
                <a:ext cx="455362" cy="420306"/>
              </a:xfrm>
              <a:prstGeom prst="rect">
                <a:avLst/>
              </a:prstGeom>
            </p:spPr>
          </p:pic>
          <p:pic>
            <p:nvPicPr>
              <p:cNvPr id="77" name="Graphic 76" descr="Chat">
                <a:extLst>
                  <a:ext uri="{FF2B5EF4-FFF2-40B4-BE49-F238E27FC236}">
                    <a16:creationId xmlns:a16="http://schemas.microsoft.com/office/drawing/2014/main" id="{8CD3030F-171B-497E-9DEC-6E5F3C441193}"/>
                  </a:ext>
                </a:extLst>
              </p:cNvPr>
              <p:cNvPicPr>
                <a:picLocks/>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93707" y="4279088"/>
                <a:ext cx="500898" cy="508571"/>
              </a:xfrm>
              <a:prstGeom prst="rect">
                <a:avLst/>
              </a:prstGeom>
            </p:spPr>
          </p:pic>
        </p:grpSp>
      </p:grpSp>
      <p:sp>
        <p:nvSpPr>
          <p:cNvPr id="100" name="tool" title="Icon of a skrewdriver and wrench">
            <a:extLst>
              <a:ext uri="{FF2B5EF4-FFF2-40B4-BE49-F238E27FC236}">
                <a16:creationId xmlns:a16="http://schemas.microsoft.com/office/drawing/2014/main" id="{674DD9F8-FBEF-4910-92CA-2A2294443342}"/>
              </a:ext>
            </a:extLst>
          </p:cNvPr>
          <p:cNvSpPr>
            <a:spLocks noChangeAspect="1" noEditPoints="1"/>
          </p:cNvSpPr>
          <p:nvPr/>
        </p:nvSpPr>
        <p:spPr bwMode="auto">
          <a:xfrm>
            <a:off x="6941529" y="5083552"/>
            <a:ext cx="345561" cy="486757"/>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dirty="0">
              <a:gradFill>
                <a:gsLst>
                  <a:gs pos="0">
                    <a:srgbClr val="505050"/>
                  </a:gs>
                  <a:gs pos="100000">
                    <a:srgbClr val="505050"/>
                  </a:gs>
                </a:gsLst>
              </a:gradFill>
            </a:endParaRPr>
          </a:p>
        </p:txBody>
      </p:sp>
      <p:cxnSp>
        <p:nvCxnSpPr>
          <p:cNvPr id="103" name="Straight Arrow Connector 102">
            <a:extLst>
              <a:ext uri="{FF2B5EF4-FFF2-40B4-BE49-F238E27FC236}">
                <a16:creationId xmlns:a16="http://schemas.microsoft.com/office/drawing/2014/main" id="{DB4F2B05-E819-4F1A-A789-D88B08D327D8}"/>
              </a:ext>
            </a:extLst>
          </p:cNvPr>
          <p:cNvCxnSpPr>
            <a:cxnSpLocks/>
          </p:cNvCxnSpPr>
          <p:nvPr/>
        </p:nvCxnSpPr>
        <p:spPr>
          <a:xfrm>
            <a:off x="-96780" y="4230887"/>
            <a:ext cx="229863" cy="0"/>
          </a:xfrm>
          <a:prstGeom prst="straightConnector1">
            <a:avLst/>
          </a:prstGeom>
          <a:noFill/>
          <a:ln w="12700" cap="flat" cmpd="sng" algn="ctr">
            <a:solidFill>
              <a:srgbClr val="505050">
                <a:lumMod val="60000"/>
                <a:lumOff val="40000"/>
              </a:srgbClr>
            </a:solidFill>
            <a:prstDash val="solid"/>
            <a:headEnd type="none" w="med" len="med"/>
            <a:tailEnd type="arrow" w="med" len="med"/>
          </a:ln>
          <a:effectLst/>
        </p:spPr>
      </p:cxnSp>
      <p:grpSp>
        <p:nvGrpSpPr>
          <p:cNvPr id="24" name="Group 23">
            <a:extLst>
              <a:ext uri="{FF2B5EF4-FFF2-40B4-BE49-F238E27FC236}">
                <a16:creationId xmlns:a16="http://schemas.microsoft.com/office/drawing/2014/main" id="{7DC5CD22-9CFB-46DC-B209-2421C667CF7A}"/>
              </a:ext>
            </a:extLst>
          </p:cNvPr>
          <p:cNvGrpSpPr/>
          <p:nvPr/>
        </p:nvGrpSpPr>
        <p:grpSpPr>
          <a:xfrm>
            <a:off x="475656" y="2054183"/>
            <a:ext cx="2876494" cy="3914436"/>
            <a:chOff x="474859" y="2053987"/>
            <a:chExt cx="2876902" cy="3914992"/>
          </a:xfrm>
        </p:grpSpPr>
        <p:cxnSp>
          <p:nvCxnSpPr>
            <p:cNvPr id="104" name="Straight Connector 103">
              <a:extLst>
                <a:ext uri="{FF2B5EF4-FFF2-40B4-BE49-F238E27FC236}">
                  <a16:creationId xmlns:a16="http://schemas.microsoft.com/office/drawing/2014/main" id="{D2A1EBCA-94E8-452C-BB57-CA017817EAD8}"/>
                </a:ext>
              </a:extLst>
            </p:cNvPr>
            <p:cNvCxnSpPr>
              <a:cxnSpLocks/>
            </p:cNvCxnSpPr>
            <p:nvPr/>
          </p:nvCxnSpPr>
          <p:spPr>
            <a:xfrm flipV="1">
              <a:off x="518160" y="2593415"/>
              <a:ext cx="2833601" cy="1304"/>
            </a:xfrm>
            <a:prstGeom prst="line">
              <a:avLst/>
            </a:prstGeom>
            <a:noFill/>
            <a:ln w="15875" cap="rnd" cmpd="sng" algn="ctr">
              <a:solidFill>
                <a:srgbClr val="0078D7"/>
              </a:solidFill>
              <a:prstDash val="solid"/>
              <a:headEnd type="none"/>
              <a:tailEnd type="none"/>
            </a:ln>
            <a:effectLst/>
          </p:spPr>
        </p:cxnSp>
        <p:sp>
          <p:nvSpPr>
            <p:cNvPr id="105" name="TextBox 104">
              <a:extLst>
                <a:ext uri="{FF2B5EF4-FFF2-40B4-BE49-F238E27FC236}">
                  <a16:creationId xmlns:a16="http://schemas.microsoft.com/office/drawing/2014/main" id="{2BA759A0-2616-4819-89E8-1DA8BF83DEE6}"/>
                </a:ext>
              </a:extLst>
            </p:cNvPr>
            <p:cNvSpPr txBox="1"/>
            <p:nvPr/>
          </p:nvSpPr>
          <p:spPr>
            <a:xfrm>
              <a:off x="728262" y="2053987"/>
              <a:ext cx="2445327" cy="584858"/>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Apply defined data controls</a:t>
              </a:r>
            </a:p>
          </p:txBody>
        </p:sp>
        <p:sp>
          <p:nvSpPr>
            <p:cNvPr id="16" name="Arrow: Pentagon 15">
              <a:extLst>
                <a:ext uri="{FF2B5EF4-FFF2-40B4-BE49-F238E27FC236}">
                  <a16:creationId xmlns:a16="http://schemas.microsoft.com/office/drawing/2014/main" id="{27F480E4-56EE-4216-B55B-3B2FA00CC525}"/>
                </a:ext>
              </a:extLst>
            </p:cNvPr>
            <p:cNvSpPr/>
            <p:nvPr/>
          </p:nvSpPr>
          <p:spPr bwMode="auto">
            <a:xfrm>
              <a:off x="3093535" y="2893695"/>
              <a:ext cx="180606"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sp>
          <p:nvSpPr>
            <p:cNvPr id="106" name="Arrow: Pentagon 105">
              <a:extLst>
                <a:ext uri="{FF2B5EF4-FFF2-40B4-BE49-F238E27FC236}">
                  <a16:creationId xmlns:a16="http://schemas.microsoft.com/office/drawing/2014/main" id="{79DC60D6-F22B-4D2B-A5F4-1248C06628E0}"/>
                </a:ext>
              </a:extLst>
            </p:cNvPr>
            <p:cNvSpPr/>
            <p:nvPr/>
          </p:nvSpPr>
          <p:spPr bwMode="auto">
            <a:xfrm>
              <a:off x="3099134" y="4079107"/>
              <a:ext cx="172391"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5CD78A94-61EA-4602-8A3C-B41D41C8E274}"/>
                </a:ext>
              </a:extLst>
            </p:cNvPr>
            <p:cNvGrpSpPr/>
            <p:nvPr/>
          </p:nvGrpSpPr>
          <p:grpSpPr>
            <a:xfrm>
              <a:off x="534835" y="2891401"/>
              <a:ext cx="1938415" cy="803938"/>
              <a:chOff x="534835" y="2891401"/>
              <a:chExt cx="1938415" cy="803938"/>
            </a:xfrm>
          </p:grpSpPr>
          <p:sp>
            <p:nvSpPr>
              <p:cNvPr id="107" name="Database_EFC7" title="Icon of a cylinder">
                <a:extLst>
                  <a:ext uri="{FF2B5EF4-FFF2-40B4-BE49-F238E27FC236}">
                    <a16:creationId xmlns:a16="http://schemas.microsoft.com/office/drawing/2014/main" id="{1DC91814-7106-4155-86EC-B8BC42F459E6}"/>
                  </a:ext>
                </a:extLst>
              </p:cNvPr>
              <p:cNvSpPr>
                <a:spLocks noChangeAspect="1" noEditPoints="1"/>
              </p:cNvSpPr>
              <p:nvPr/>
            </p:nvSpPr>
            <p:spPr bwMode="auto">
              <a:xfrm>
                <a:off x="534835" y="3004882"/>
                <a:ext cx="399260" cy="51897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E428BE29-D858-4E41-B2D3-7D75C456A7CF}"/>
                  </a:ext>
                </a:extLst>
              </p:cNvPr>
              <p:cNvSpPr txBox="1"/>
              <p:nvPr/>
            </p:nvSpPr>
            <p:spPr>
              <a:xfrm>
                <a:off x="994070" y="2891401"/>
                <a:ext cx="1479180"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Data at scale</a:t>
                </a:r>
              </a:p>
            </p:txBody>
          </p:sp>
        </p:grpSp>
        <p:grpSp>
          <p:nvGrpSpPr>
            <p:cNvPr id="22" name="Group 21">
              <a:extLst>
                <a:ext uri="{FF2B5EF4-FFF2-40B4-BE49-F238E27FC236}">
                  <a16:creationId xmlns:a16="http://schemas.microsoft.com/office/drawing/2014/main" id="{9DFD8320-DD9B-406E-A8A8-92A401974C11}"/>
                </a:ext>
              </a:extLst>
            </p:cNvPr>
            <p:cNvGrpSpPr/>
            <p:nvPr/>
          </p:nvGrpSpPr>
          <p:grpSpPr>
            <a:xfrm>
              <a:off x="474859" y="4059409"/>
              <a:ext cx="2398065" cy="803938"/>
              <a:chOff x="474859" y="4059409"/>
              <a:chExt cx="2398065" cy="803938"/>
            </a:xfrm>
          </p:grpSpPr>
          <p:sp>
            <p:nvSpPr>
              <p:cNvPr id="108" name="Commitments_EC4D" title="Icon of a handshake">
                <a:extLst>
                  <a:ext uri="{FF2B5EF4-FFF2-40B4-BE49-F238E27FC236}">
                    <a16:creationId xmlns:a16="http://schemas.microsoft.com/office/drawing/2014/main" id="{6CCDED9D-32BC-4B8C-8AE9-47982E22E099}"/>
                  </a:ext>
                </a:extLst>
              </p:cNvPr>
              <p:cNvSpPr>
                <a:spLocks noChangeAspect="1" noEditPoints="1"/>
              </p:cNvSpPr>
              <p:nvPr/>
            </p:nvSpPr>
            <p:spPr bwMode="auto">
              <a:xfrm>
                <a:off x="474859" y="4153193"/>
                <a:ext cx="519211" cy="48682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12" name="TextBox 111">
                <a:extLst>
                  <a:ext uri="{FF2B5EF4-FFF2-40B4-BE49-F238E27FC236}">
                    <a16:creationId xmlns:a16="http://schemas.microsoft.com/office/drawing/2014/main" id="{20FE83A3-6974-4B18-872F-E6034DCA2715}"/>
                  </a:ext>
                </a:extLst>
              </p:cNvPr>
              <p:cNvSpPr txBox="1"/>
              <p:nvPr/>
            </p:nvSpPr>
            <p:spPr>
              <a:xfrm>
                <a:off x="1008467" y="4059409"/>
                <a:ext cx="1864457"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Granular consent</a:t>
                </a:r>
              </a:p>
            </p:txBody>
          </p:sp>
        </p:grpSp>
        <p:sp>
          <p:nvSpPr>
            <p:cNvPr id="113" name="Arrow: Pentagon 112">
              <a:extLst>
                <a:ext uri="{FF2B5EF4-FFF2-40B4-BE49-F238E27FC236}">
                  <a16:creationId xmlns:a16="http://schemas.microsoft.com/office/drawing/2014/main" id="{5E4FA8A7-3379-4597-8F2A-CCF4538CD423}"/>
                </a:ext>
              </a:extLst>
            </p:cNvPr>
            <p:cNvSpPr/>
            <p:nvPr/>
          </p:nvSpPr>
          <p:spPr bwMode="auto">
            <a:xfrm>
              <a:off x="3106522" y="5218101"/>
              <a:ext cx="172391" cy="635001"/>
            </a:xfrm>
            <a:prstGeom prst="homePlate">
              <a:avLst/>
            </a:prstGeom>
            <a:solidFill>
              <a:schemeClr val="bg1">
                <a:lumMod val="95000"/>
              </a:schemeClr>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endParaRPr lang="en-US" dirty="0">
                <a:solidFill>
                  <a:srgbClr val="0078D7"/>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40CB70DE-6643-4614-9A44-0AFFB570D983}"/>
                </a:ext>
              </a:extLst>
            </p:cNvPr>
            <p:cNvGrpSpPr/>
            <p:nvPr/>
          </p:nvGrpSpPr>
          <p:grpSpPr>
            <a:xfrm>
              <a:off x="552625" y="5165041"/>
              <a:ext cx="2553027" cy="803938"/>
              <a:chOff x="552625" y="5165041"/>
              <a:chExt cx="2553027" cy="803938"/>
            </a:xfrm>
          </p:grpSpPr>
          <p:sp>
            <p:nvSpPr>
              <p:cNvPr id="110" name="server_2" title="Icon of a server with a padlock in the lower right corner">
                <a:extLst>
                  <a:ext uri="{FF2B5EF4-FFF2-40B4-BE49-F238E27FC236}">
                    <a16:creationId xmlns:a16="http://schemas.microsoft.com/office/drawing/2014/main" id="{83840B58-75C8-4C50-982B-20C4AF18C3BC}"/>
                  </a:ext>
                </a:extLst>
              </p:cNvPr>
              <p:cNvSpPr>
                <a:spLocks noChangeAspect="1" noEditPoints="1"/>
              </p:cNvSpPr>
              <p:nvPr/>
            </p:nvSpPr>
            <p:spPr bwMode="auto">
              <a:xfrm>
                <a:off x="552625" y="5337072"/>
                <a:ext cx="362964" cy="450002"/>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4" name="TextBox 113">
                <a:extLst>
                  <a:ext uri="{FF2B5EF4-FFF2-40B4-BE49-F238E27FC236}">
                    <a16:creationId xmlns:a16="http://schemas.microsoft.com/office/drawing/2014/main" id="{4AAD31A3-8795-41FB-9634-1232E62D264F}"/>
                  </a:ext>
                </a:extLst>
              </p:cNvPr>
              <p:cNvSpPr txBox="1"/>
              <p:nvPr/>
            </p:nvSpPr>
            <p:spPr>
              <a:xfrm>
                <a:off x="1008467" y="5165041"/>
                <a:ext cx="2097185" cy="803938"/>
              </a:xfrm>
              <a:prstGeom prst="rect">
                <a:avLst/>
              </a:prstGeom>
              <a:noFill/>
            </p:spPr>
            <p:txBody>
              <a:bodyPr wrap="square" lIns="182854" tIns="146284" rIns="182854" bIns="146284" rtlCol="0">
                <a:spAutoFit/>
              </a:bodyPr>
              <a:lstStyle/>
              <a:p>
                <a:pPr>
                  <a:lnSpc>
                    <a:spcPct val="90000"/>
                  </a:lnSpc>
                  <a:spcAft>
                    <a:spcPts val="600"/>
                  </a:spcAft>
                </a:pPr>
                <a:r>
                  <a:rPr lang="en-US" dirty="0">
                    <a:solidFill>
                      <a:srgbClr val="0078D7"/>
                    </a:solidFill>
                  </a:rPr>
                  <a:t>Security &amp; Governance</a:t>
                </a:r>
              </a:p>
            </p:txBody>
          </p:sp>
        </p:grpSp>
      </p:grpSp>
      <p:grpSp>
        <p:nvGrpSpPr>
          <p:cNvPr id="26" name="Group 25">
            <a:extLst>
              <a:ext uri="{FF2B5EF4-FFF2-40B4-BE49-F238E27FC236}">
                <a16:creationId xmlns:a16="http://schemas.microsoft.com/office/drawing/2014/main" id="{195FC2D7-0EB6-4634-B19A-5A60D4929DC0}"/>
              </a:ext>
            </a:extLst>
          </p:cNvPr>
          <p:cNvGrpSpPr/>
          <p:nvPr/>
        </p:nvGrpSpPr>
        <p:grpSpPr>
          <a:xfrm>
            <a:off x="8550798" y="2020956"/>
            <a:ext cx="3114384" cy="3831803"/>
            <a:chOff x="8551146" y="2020755"/>
            <a:chExt cx="3114826" cy="3832347"/>
          </a:xfrm>
        </p:grpSpPr>
        <p:sp>
          <p:nvSpPr>
            <p:cNvPr id="38" name="Rectangle 37">
              <a:extLst>
                <a:ext uri="{FF2B5EF4-FFF2-40B4-BE49-F238E27FC236}">
                  <a16:creationId xmlns:a16="http://schemas.microsoft.com/office/drawing/2014/main" id="{50479D17-91AD-4BF6-9D74-A2C1DCD2AC77}"/>
                </a:ext>
              </a:extLst>
            </p:cNvPr>
            <p:cNvSpPr/>
            <p:nvPr/>
          </p:nvSpPr>
          <p:spPr>
            <a:xfrm>
              <a:off x="9262888" y="2898294"/>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srgbClr val="0078D7"/>
                  </a:solidFill>
                  <a:cs typeface="Segoe UI" panose="020B0502040204020203" pitchFamily="34" charset="0"/>
                </a:rPr>
                <a:t>Customer data</a:t>
              </a:r>
            </a:p>
          </p:txBody>
        </p:sp>
        <p:sp>
          <p:nvSpPr>
            <p:cNvPr id="39" name="Rectangle 38">
              <a:extLst>
                <a:ext uri="{FF2B5EF4-FFF2-40B4-BE49-F238E27FC236}">
                  <a16:creationId xmlns:a16="http://schemas.microsoft.com/office/drawing/2014/main" id="{C1C85F70-C697-452E-B215-8B0BFCD8FFC4}"/>
                </a:ext>
              </a:extLst>
            </p:cNvPr>
            <p:cNvSpPr/>
            <p:nvPr/>
          </p:nvSpPr>
          <p:spPr>
            <a:xfrm>
              <a:off x="9262888" y="4079108"/>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srgbClr val="0078D7"/>
                  </a:solidFill>
                  <a:cs typeface="Segoe UI" panose="020B0502040204020203" pitchFamily="34" charset="0"/>
                </a:rPr>
                <a:t>Product data</a:t>
              </a:r>
            </a:p>
          </p:txBody>
        </p:sp>
        <p:sp>
          <p:nvSpPr>
            <p:cNvPr id="40" name="Rectangle 39">
              <a:extLst>
                <a:ext uri="{FF2B5EF4-FFF2-40B4-BE49-F238E27FC236}">
                  <a16:creationId xmlns:a16="http://schemas.microsoft.com/office/drawing/2014/main" id="{A68EB8AB-2B03-4B99-90D6-C6AB82CEDE0E}"/>
                </a:ext>
              </a:extLst>
            </p:cNvPr>
            <p:cNvSpPr/>
            <p:nvPr/>
          </p:nvSpPr>
          <p:spPr>
            <a:xfrm>
              <a:off x="9262888" y="5218102"/>
              <a:ext cx="1666240" cy="635000"/>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a:solidFill>
                    <a:srgbClr val="0078D7"/>
                  </a:solidFill>
                  <a:cs typeface="Segoe UI" panose="020B0502040204020203" pitchFamily="34" charset="0"/>
                </a:rPr>
                <a:t>Industry data</a:t>
              </a:r>
            </a:p>
          </p:txBody>
        </p:sp>
        <p:sp>
          <p:nvSpPr>
            <p:cNvPr id="41" name="Plus Sign 40">
              <a:extLst>
                <a:ext uri="{FF2B5EF4-FFF2-40B4-BE49-F238E27FC236}">
                  <a16:creationId xmlns:a16="http://schemas.microsoft.com/office/drawing/2014/main" id="{AAF7442C-B98A-408E-BA7F-14349D65557F}"/>
                </a:ext>
              </a:extLst>
            </p:cNvPr>
            <p:cNvSpPr/>
            <p:nvPr/>
          </p:nvSpPr>
          <p:spPr>
            <a:xfrm>
              <a:off x="8551146" y="4162109"/>
              <a:ext cx="391160" cy="375920"/>
            </a:xfrm>
            <a:prstGeom prst="mathPlus">
              <a:avLst>
                <a:gd name="adj1" fmla="val 13058"/>
              </a:avLst>
            </a:prstGeom>
            <a:solidFill>
              <a:schemeClr val="bg1">
                <a:lumMod val="95000"/>
              </a:schemeClr>
            </a:solidFill>
            <a:ln w="1905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86F3CA82-7F32-498C-ADB2-7F501ECDB480}"/>
                </a:ext>
              </a:extLst>
            </p:cNvPr>
            <p:cNvSpPr txBox="1"/>
            <p:nvPr/>
          </p:nvSpPr>
          <p:spPr>
            <a:xfrm>
              <a:off x="8893314" y="2020755"/>
              <a:ext cx="2532136" cy="594650"/>
            </a:xfrm>
            <a:prstGeom prst="rect">
              <a:avLst/>
            </a:prstGeom>
            <a:noFill/>
          </p:spPr>
          <p:txBody>
            <a:bodyPr wrap="square" rtlCol="0">
              <a:spAutoFit/>
            </a:bodyPr>
            <a:lstStyle/>
            <a:p>
              <a:pPr algn="ctr" defTabSz="914225">
                <a:defRPr/>
              </a:pPr>
              <a:r>
                <a:rPr lang="en-US" sz="1600" dirty="0">
                  <a:solidFill>
                    <a:prstClr val="black"/>
                  </a:solidFill>
                  <a:cs typeface="Segoe UI Semibold" panose="020B0702040204020203" pitchFamily="34" charset="0"/>
                </a:rPr>
                <a:t>Enable big data and machine learning </a:t>
              </a:r>
            </a:p>
          </p:txBody>
        </p:sp>
        <p:cxnSp>
          <p:nvCxnSpPr>
            <p:cNvPr id="115" name="Straight Connector 114">
              <a:extLst>
                <a:ext uri="{FF2B5EF4-FFF2-40B4-BE49-F238E27FC236}">
                  <a16:creationId xmlns:a16="http://schemas.microsoft.com/office/drawing/2014/main" id="{1981071A-BCB8-44A3-95D6-F656E008038E}"/>
                </a:ext>
              </a:extLst>
            </p:cNvPr>
            <p:cNvCxnSpPr>
              <a:cxnSpLocks/>
            </p:cNvCxnSpPr>
            <p:nvPr/>
          </p:nvCxnSpPr>
          <p:spPr>
            <a:xfrm flipV="1">
              <a:off x="8746726" y="2592111"/>
              <a:ext cx="2833601" cy="1304"/>
            </a:xfrm>
            <a:prstGeom prst="line">
              <a:avLst/>
            </a:prstGeom>
            <a:noFill/>
            <a:ln w="15875" cap="rnd" cmpd="sng" algn="ctr">
              <a:solidFill>
                <a:srgbClr val="0078D7"/>
              </a:solidFill>
              <a:prstDash val="solid"/>
              <a:headEnd type="none"/>
              <a:tailEnd type="none"/>
            </a:ln>
            <a:effectLst/>
          </p:spPr>
        </p:cxnSp>
        <p:grpSp>
          <p:nvGrpSpPr>
            <p:cNvPr id="20" name="Group 19">
              <a:extLst>
                <a:ext uri="{FF2B5EF4-FFF2-40B4-BE49-F238E27FC236}">
                  <a16:creationId xmlns:a16="http://schemas.microsoft.com/office/drawing/2014/main" id="{3D361B6B-FF91-4B4A-B3FA-7A25D98A0D01}"/>
                </a:ext>
              </a:extLst>
            </p:cNvPr>
            <p:cNvGrpSpPr/>
            <p:nvPr/>
          </p:nvGrpSpPr>
          <p:grpSpPr>
            <a:xfrm>
              <a:off x="11256922" y="2950460"/>
              <a:ext cx="409050" cy="525740"/>
              <a:chOff x="11120572" y="2851712"/>
              <a:chExt cx="409050" cy="525740"/>
            </a:xfrm>
          </p:grpSpPr>
          <p:sp>
            <p:nvSpPr>
              <p:cNvPr id="116" name="Database_EFC7" title="Icon of a cylinder">
                <a:extLst>
                  <a:ext uri="{FF2B5EF4-FFF2-40B4-BE49-F238E27FC236}">
                    <a16:creationId xmlns:a16="http://schemas.microsoft.com/office/drawing/2014/main" id="{167E1A37-F876-4D44-8B14-C7C944360DF7}"/>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17" name="Database_EFC7" title="Icon of a cylinder">
                <a:extLst>
                  <a:ext uri="{FF2B5EF4-FFF2-40B4-BE49-F238E27FC236}">
                    <a16:creationId xmlns:a16="http://schemas.microsoft.com/office/drawing/2014/main" id="{574A0A3C-F8BA-40CE-916F-3DE630388054}"/>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nvGrpSpPr>
            <p:cNvPr id="118" name="Group 117">
              <a:extLst>
                <a:ext uri="{FF2B5EF4-FFF2-40B4-BE49-F238E27FC236}">
                  <a16:creationId xmlns:a16="http://schemas.microsoft.com/office/drawing/2014/main" id="{139E79D4-FC03-4949-A72D-DF8F47C0452E}"/>
                </a:ext>
              </a:extLst>
            </p:cNvPr>
            <p:cNvGrpSpPr/>
            <p:nvPr/>
          </p:nvGrpSpPr>
          <p:grpSpPr>
            <a:xfrm>
              <a:off x="11249710" y="4158700"/>
              <a:ext cx="409050" cy="525740"/>
              <a:chOff x="11120572" y="2851712"/>
              <a:chExt cx="409050" cy="525740"/>
            </a:xfrm>
          </p:grpSpPr>
          <p:sp>
            <p:nvSpPr>
              <p:cNvPr id="119" name="Database_EFC7" title="Icon of a cylinder">
                <a:extLst>
                  <a:ext uri="{FF2B5EF4-FFF2-40B4-BE49-F238E27FC236}">
                    <a16:creationId xmlns:a16="http://schemas.microsoft.com/office/drawing/2014/main" id="{5FAC9249-681A-42D4-8891-4F4D73E67AC7}"/>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20" name="Database_EFC7" title="Icon of a cylinder">
                <a:extLst>
                  <a:ext uri="{FF2B5EF4-FFF2-40B4-BE49-F238E27FC236}">
                    <a16:creationId xmlns:a16="http://schemas.microsoft.com/office/drawing/2014/main" id="{986A6E23-3928-4D3E-BCCC-75FB59A9E4FE}"/>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D6F79AC1-6C69-49FC-A74F-D8CBE05F460F}"/>
                </a:ext>
              </a:extLst>
            </p:cNvPr>
            <p:cNvGrpSpPr/>
            <p:nvPr/>
          </p:nvGrpSpPr>
          <p:grpSpPr>
            <a:xfrm>
              <a:off x="11188747" y="5270117"/>
              <a:ext cx="409050" cy="525740"/>
              <a:chOff x="11120572" y="2851712"/>
              <a:chExt cx="409050" cy="525740"/>
            </a:xfrm>
          </p:grpSpPr>
          <p:sp>
            <p:nvSpPr>
              <p:cNvPr id="122" name="Database_EFC7" title="Icon of a cylinder">
                <a:extLst>
                  <a:ext uri="{FF2B5EF4-FFF2-40B4-BE49-F238E27FC236}">
                    <a16:creationId xmlns:a16="http://schemas.microsoft.com/office/drawing/2014/main" id="{82EA0C86-DAFB-4E05-B423-CBE119FC49A5}"/>
                  </a:ext>
                </a:extLst>
              </p:cNvPr>
              <p:cNvSpPr>
                <a:spLocks noChangeAspect="1" noEditPoints="1"/>
              </p:cNvSpPr>
              <p:nvPr/>
            </p:nvSpPr>
            <p:spPr bwMode="auto">
              <a:xfrm>
                <a:off x="11120572" y="2851712"/>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123" name="Database_EFC7" title="Icon of a cylinder">
                <a:extLst>
                  <a:ext uri="{FF2B5EF4-FFF2-40B4-BE49-F238E27FC236}">
                    <a16:creationId xmlns:a16="http://schemas.microsoft.com/office/drawing/2014/main" id="{886A4556-EB64-4912-BA8B-AD878C50B39F}"/>
                  </a:ext>
                </a:extLst>
              </p:cNvPr>
              <p:cNvSpPr>
                <a:spLocks noChangeAspect="1" noEditPoints="1"/>
              </p:cNvSpPr>
              <p:nvPr/>
            </p:nvSpPr>
            <p:spPr bwMode="auto">
              <a:xfrm>
                <a:off x="11256922" y="3022985"/>
                <a:ext cx="272700" cy="35446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solidFill>
              <a:ln w="15875" cap="sq">
                <a:solidFill>
                  <a:srgbClr val="0078D7"/>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a:p>
            </p:txBody>
          </p:sp>
        </p:grpSp>
      </p:grpSp>
      <p:sp>
        <p:nvSpPr>
          <p:cNvPr id="126" name="Database_EFC7" title="Icon of a cylinder">
            <a:extLst>
              <a:ext uri="{FF2B5EF4-FFF2-40B4-BE49-F238E27FC236}">
                <a16:creationId xmlns:a16="http://schemas.microsoft.com/office/drawing/2014/main" id="{82A14451-4D9A-4985-9B1A-5B9336756302}"/>
              </a:ext>
            </a:extLst>
          </p:cNvPr>
          <p:cNvSpPr>
            <a:spLocks noChangeAspect="1" noEditPoints="1"/>
          </p:cNvSpPr>
          <p:nvPr/>
        </p:nvSpPr>
        <p:spPr bwMode="auto">
          <a:xfrm>
            <a:off x="4640251" y="4996055"/>
            <a:ext cx="421284" cy="54760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883DA3B8-8BA3-204D-8CDC-6763F39F245E}"/>
              </a:ext>
            </a:extLst>
          </p:cNvPr>
          <p:cNvSpPr>
            <a:spLocks noGrp="1"/>
          </p:cNvSpPr>
          <p:nvPr>
            <p:ph type="title"/>
          </p:nvPr>
        </p:nvSpPr>
        <p:spPr>
          <a:xfrm>
            <a:off x="455995" y="424452"/>
            <a:ext cx="11306469" cy="795089"/>
          </a:xfrm>
        </p:spPr>
        <p:txBody>
          <a:bodyPr/>
          <a:lstStyle/>
          <a:p>
            <a:r>
              <a:rPr lang="en-US" dirty="0"/>
              <a:t>Microsoft Graph Data Connect</a:t>
            </a:r>
            <a:br>
              <a:rPr lang="en-US" dirty="0"/>
            </a:br>
            <a:endParaRPr lang="en-US" dirty="0"/>
          </a:p>
        </p:txBody>
      </p:sp>
    </p:spTree>
    <p:extLst>
      <p:ext uri="{BB962C8B-B14F-4D97-AF65-F5344CB8AC3E}">
        <p14:creationId xmlns:p14="http://schemas.microsoft.com/office/powerpoint/2010/main" val="163928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up)">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718363" y="4986903"/>
            <a:ext cx="2355775" cy="12168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03519" y="5009499"/>
            <a:ext cx="2355775" cy="12168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862300" y="4993566"/>
            <a:ext cx="2393964" cy="12168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035805" y="5000240"/>
            <a:ext cx="2483580" cy="12168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8939772" y="1252645"/>
            <a:ext cx="2579613" cy="3517289"/>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89642" rtlCol="0" anchor="t"/>
          <a:lstStyle/>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endParaRPr lang="en-US" sz="1568">
              <a:solidFill>
                <a:srgbClr val="1A1A1A"/>
              </a:solidFill>
              <a:latin typeface="Segoe UI Semibold" panose="020B0702040204020203" pitchFamily="34" charset="0"/>
              <a:cs typeface="Segoe UI Semibold" panose="020B0702040204020203" pitchFamily="34" charset="0"/>
            </a:endParaRPr>
          </a:p>
          <a:p>
            <a:pPr algn="ctr" defTabSz="896215">
              <a:defRPr/>
            </a:pPr>
            <a:r>
              <a:rPr lang="en-US" sz="1568">
                <a:solidFill>
                  <a:srgbClr val="1A1A1A"/>
                </a:solidFill>
                <a:latin typeface="Segoe UI Semibold" panose="020B0702040204020203" pitchFamily="34" charset="0"/>
                <a:cs typeface="Segoe UI Semibold" panose="020B0702040204020203" pitchFamily="34" charset="0"/>
              </a:rPr>
              <a:t>web, device, </a:t>
            </a:r>
            <a:br>
              <a:rPr lang="en-US" sz="1568">
                <a:solidFill>
                  <a:srgbClr val="1A1A1A"/>
                </a:solidFill>
                <a:latin typeface="Segoe UI Semibold" panose="020B0702040204020203" pitchFamily="34" charset="0"/>
                <a:cs typeface="Segoe UI Semibold" panose="020B0702040204020203" pitchFamily="34" charset="0"/>
              </a:rPr>
            </a:br>
            <a:r>
              <a:rPr lang="en-US" sz="1568">
                <a:solidFill>
                  <a:srgbClr val="1A1A1A"/>
                </a:solidFill>
                <a:latin typeface="Segoe UI Semibold" panose="020B0702040204020203" pitchFamily="34" charset="0"/>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18302" y="1252967"/>
            <a:ext cx="8346602" cy="351728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defTabSz="896215">
              <a:defRPr/>
            </a:pPr>
            <a:endParaRPr lang="en-US" sz="1730">
              <a:solidFill>
                <a:srgbClr val="0D0D0D"/>
              </a:solidFill>
              <a:latin typeface="Segoe UI Semibold" panose="020B0702040204020203"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18301" y="1258195"/>
            <a:ext cx="8346602" cy="4478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896354">
              <a:defRPr/>
            </a:pPr>
            <a:r>
              <a:rPr lang="en-US" sz="1730">
                <a:solidFill>
                  <a:srgbClr val="FFFFFF"/>
                </a:solidFill>
                <a:latin typeface="Segoe UI Semibold" panose="020B0702040204020203" pitchFamily="34" charset="0"/>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495618" y="1264135"/>
            <a:ext cx="1595179" cy="449449"/>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896215">
              <a:defRPr/>
            </a:pPr>
            <a:endParaRPr lang="en-US" sz="1730">
              <a:solidFill>
                <a:srgbClr val="E6E6E6"/>
              </a:solidFill>
              <a:latin typeface="Segoe UI Semibold" panose="020B0702040204020203" pitchFamily="34" charset="0"/>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18303" y="4987278"/>
            <a:ext cx="11115728" cy="123338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215">
              <a:defRPr/>
            </a:pPr>
            <a:r>
              <a:rPr lang="en-US" sz="1730">
                <a:solidFill>
                  <a:prstClr val="white"/>
                </a:solidFill>
                <a:latin typeface="Calibri" panose="020F0502020204030204"/>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8856180" y="4208018"/>
            <a:ext cx="2596157" cy="479745"/>
          </a:xfrm>
          <a:prstGeom prst="rect">
            <a:avLst/>
          </a:prstGeom>
          <a:noFill/>
        </p:spPr>
        <p:txBody>
          <a:bodyPr wrap="square" lIns="179285" tIns="143428" rIns="179285" bIns="143428" rtlCol="0">
            <a:spAutoFit/>
          </a:bodyPr>
          <a:lstStyle/>
          <a:p>
            <a:pPr algn="ctr" defTabSz="896354">
              <a:lnSpc>
                <a:spcPct val="90000"/>
              </a:lnSpc>
              <a:spcAft>
                <a:spcPts val="588"/>
              </a:spcAft>
              <a:defRPr/>
            </a:pPr>
            <a:r>
              <a:rPr lang="en-US" sz="1372">
                <a:solidFill>
                  <a:srgbClr val="1A1A1A"/>
                </a:solidFill>
                <a:latin typeface="Segoe UI Semibold"/>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43293" y="2186166"/>
            <a:ext cx="1477252" cy="2370116"/>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53420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080942" y="2760411"/>
            <a:ext cx="2460314" cy="1792502"/>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50737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7" tIns="89617" rIns="33611" bIns="33611" rtlCol="0" anchor="b" anchorCtr="0"/>
              <a:lstStyle/>
              <a:p>
                <a:pPr algn="ctr" defTabSz="913687">
                  <a:defRPr/>
                </a:pPr>
                <a:endParaRPr lang="en-US" sz="784">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54">
                <a:defRPr/>
              </a:pPr>
              <a:endParaRPr lang="en-US" sz="1730">
                <a:solidFill>
                  <a:srgbClr val="1A1A1A"/>
                </a:solidFill>
                <a:latin typeface="Segoe UI"/>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629868" y="2197793"/>
            <a:ext cx="1472267" cy="2355120"/>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53678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dirty="0">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defTabSz="896130">
                  <a:defRPr/>
                </a:pPr>
                <a:endParaRPr lang="en-US" sz="1730">
                  <a:solidFill>
                    <a:srgbClr val="1A1A1A"/>
                  </a:solidFill>
                  <a:latin typeface="Segoe UI"/>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54">
                  <a:defRPr/>
                </a:pPr>
                <a:endParaRPr lang="en-US" sz="1730">
                  <a:ln>
                    <a:solidFill>
                      <a:sysClr val="windowText" lastClr="000000"/>
                    </a:solidFill>
                  </a:ln>
                  <a:solidFill>
                    <a:srgbClr val="FFFFFF"/>
                  </a:solidFill>
                  <a:latin typeface="Segoe UI"/>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9876623" y="2828559"/>
            <a:ext cx="574017" cy="1069077"/>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algn="ctr" defTabSz="896130">
                  <a:defRPr/>
                </a:pPr>
                <a:endParaRPr lang="en-US" sz="1730" err="1">
                  <a:solidFill>
                    <a:srgbClr val="1A1A1A"/>
                  </a:solidFill>
                  <a:latin typeface="Segoe UI"/>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7868" tIns="43933" rIns="87868" bIns="43933" numCol="1" spcCol="0" rtlCol="0" fromWordArt="0" anchor="t" anchorCtr="0" forceAA="0" compatLnSpc="1">
                <a:prstTxWarp prst="textNoShape">
                  <a:avLst/>
                </a:prstTxWarp>
                <a:noAutofit/>
              </a:bodyPr>
              <a:lstStyle/>
              <a:p>
                <a:pPr algn="ctr" defTabSz="896130">
                  <a:defRPr/>
                </a:pPr>
                <a:endParaRPr lang="en-US" sz="1730" err="1">
                  <a:solidFill>
                    <a:srgbClr val="1A1A1A"/>
                  </a:solidFill>
                  <a:latin typeface="Segoe UI"/>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7868" tIns="43933" rIns="87868" bIns="43933" numCol="1" anchor="t" anchorCtr="0" compatLnSpc="1">
              <a:prstTxWarp prst="textNoShape">
                <a:avLst/>
              </a:prstTxWarp>
            </a:bodyPr>
            <a:lstStyle/>
            <a:p>
              <a:pPr algn="ctr" defTabSz="896130">
                <a:defRPr/>
              </a:pPr>
              <a:endParaRPr lang="en-US" sz="1730" err="1">
                <a:solidFill>
                  <a:srgbClr val="1A1A1A"/>
                </a:solidFill>
                <a:latin typeface="Segoe UI"/>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8939773" y="1258195"/>
            <a:ext cx="2579613" cy="4478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8" rIns="179259" bIns="143408" numCol="1" spcCol="0" rtlCol="0" fromWordArt="0" anchor="ctr" anchorCtr="0" forceAA="0" compatLnSpc="1">
            <a:prstTxWarp prst="textNoShape">
              <a:avLst/>
            </a:prstTxWarp>
            <a:noAutofit/>
          </a:bodyPr>
          <a:lstStyle/>
          <a:p>
            <a:pPr algn="ctr" defTabSz="896354">
              <a:defRPr/>
            </a:pPr>
            <a:r>
              <a:rPr lang="en-US" sz="1730">
                <a:solidFill>
                  <a:srgbClr val="FFFFFF"/>
                </a:solidFill>
                <a:latin typeface="Segoe UI Semibold" panose="020B0702040204020203" pitchFamily="34" charset="0"/>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178323" y="2744087"/>
            <a:ext cx="2460314" cy="1792502"/>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79259" tIns="143408" rIns="179259" bIns="143408" rtlCol="0">
              <a:spAutoFit/>
            </a:bodyPr>
            <a:lstStyle/>
            <a:p>
              <a:pPr algn="ctr" defTabSz="896354">
                <a:lnSpc>
                  <a:spcPct val="90000"/>
                </a:lnSpc>
                <a:spcAft>
                  <a:spcPts val="588"/>
                </a:spcAft>
                <a:defRPr/>
              </a:pPr>
              <a:r>
                <a:rPr lang="en-US" sz="1372">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138615" y="337145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663164" y="337145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620263" y="378208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144812" y="3782086"/>
            <a:ext cx="417569" cy="301801"/>
          </a:xfrm>
          <a:prstGeom prst="rect">
            <a:avLst/>
          </a:prstGeom>
          <a:noFill/>
          <a:ln w="15875">
            <a:solidFill>
              <a:srgbClr val="000000"/>
            </a:solidFill>
            <a:miter lim="800000"/>
            <a:headEnd/>
            <a:tailEnd/>
          </a:ln>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562240" y="4996295"/>
            <a:ext cx="2355775" cy="12168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340755" y="5373992"/>
            <a:ext cx="3270824" cy="476968"/>
          </a:xfrm>
          <a:prstGeom prst="rect">
            <a:avLst/>
          </a:prstGeom>
        </p:spPr>
        <p:txBody>
          <a:bodyPr vert="horz" wrap="square" lIns="143408" tIns="89630" rIns="143408" bIns="89630"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defTabSz="878563">
              <a:defRPr/>
            </a:pPr>
            <a:r>
              <a:rPr lang="en-US" sz="3137" kern="0" spc="-49" dirty="0">
                <a:solidFill>
                  <a:srgbClr val="FF0000"/>
                </a:solidFill>
                <a:latin typeface="Segoe UI Semibold" panose="020B0702040204020203" pitchFamily="34" charset="0"/>
                <a:cs typeface="Segoe UI Semibold" panose="020B0702040204020203" pitchFamily="34" charset="0"/>
              </a:rPr>
              <a:t>Microsoft </a:t>
            </a:r>
            <a:r>
              <a:rPr lang="en-US" sz="3137" kern="0" spc="-49" dirty="0">
                <a:ln>
                  <a:noFill/>
                </a:ln>
                <a:solidFill>
                  <a:srgbClr val="FF0000"/>
                </a:solidFill>
                <a:latin typeface="Segoe UI Semibold" panose="020B0702040204020203" pitchFamily="34" charset="0"/>
                <a:cs typeface="Segoe UI Semibold" panose="020B0702040204020203" pitchFamily="34" charset="0"/>
              </a:rPr>
              <a:t>Graph</a:t>
            </a:r>
            <a:endParaRPr lang="en-US" sz="3137" spc="-144" dirty="0">
              <a:solidFill>
                <a:srgbClr val="FF0000"/>
              </a:solidFill>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178788" y="3278587"/>
            <a:ext cx="42674" cy="42559"/>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5" tIns="43927" rIns="87855" bIns="43927" numCol="1" anchor="t" anchorCtr="0" compatLnSpc="1">
            <a:prstTxWarp prst="textNoShape">
              <a:avLst/>
            </a:prstTxWarp>
          </a:bodyPr>
          <a:lstStyle/>
          <a:p>
            <a:pPr defTabSz="896010">
              <a:defRPr/>
            </a:pPr>
            <a:endParaRPr lang="en-US" sz="1730">
              <a:solidFill>
                <a:srgbClr val="404040"/>
              </a:solidFill>
              <a:latin typeface="Segoe UI"/>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6948571" y="4208017"/>
            <a:ext cx="121505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493017" y="4764257"/>
            <a:ext cx="523788" cy="635776"/>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732477" y="4753022"/>
            <a:ext cx="523788" cy="635776"/>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192">
                <a:defRPr/>
              </a:pPr>
              <a:endParaRPr lang="en-US" kern="0">
                <a:solidFill>
                  <a:srgbClr val="404040"/>
                </a:solidFill>
                <a:latin typeface="Segoe UI"/>
              </a:endParaRPr>
            </a:p>
          </p:txBody>
        </p:sp>
      </p:grpSp>
    </p:spTree>
    <p:extLst>
      <p:ext uri="{BB962C8B-B14F-4D97-AF65-F5344CB8AC3E}">
        <p14:creationId xmlns:p14="http://schemas.microsoft.com/office/powerpoint/2010/main" val="318341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DCC0-0690-8147-941C-202ACBA32A60}"/>
              </a:ext>
            </a:extLst>
          </p:cNvPr>
          <p:cNvSpPr>
            <a:spLocks noGrp="1"/>
          </p:cNvSpPr>
          <p:nvPr>
            <p:ph type="title"/>
          </p:nvPr>
        </p:nvSpPr>
        <p:spPr/>
        <p:txBody>
          <a:bodyPr/>
          <a:lstStyle/>
          <a:p>
            <a:r>
              <a:rPr lang="en-US" dirty="0"/>
              <a:t>What is Microsoft Graph Data Connect?</a:t>
            </a:r>
          </a:p>
        </p:txBody>
      </p:sp>
      <p:sp>
        <p:nvSpPr>
          <p:cNvPr id="3" name="Text Placeholder 2">
            <a:extLst>
              <a:ext uri="{FF2B5EF4-FFF2-40B4-BE49-F238E27FC236}">
                <a16:creationId xmlns:a16="http://schemas.microsoft.com/office/drawing/2014/main" id="{930FDCDC-CF68-6847-8974-0FD26166D791}"/>
              </a:ext>
            </a:extLst>
          </p:cNvPr>
          <p:cNvSpPr>
            <a:spLocks noGrp="1"/>
          </p:cNvSpPr>
          <p:nvPr>
            <p:ph type="body" sz="quarter" idx="10"/>
          </p:nvPr>
        </p:nvSpPr>
        <p:spPr>
          <a:xfrm>
            <a:off x="269239" y="1189495"/>
            <a:ext cx="11653523" cy="4906070"/>
          </a:xfrm>
        </p:spPr>
        <p:txBody>
          <a:bodyPr/>
          <a:lstStyle/>
          <a:p>
            <a:pPr marL="560241" indent="-560241">
              <a:buFont typeface="Arial" panose="020B0604020202020204" pitchFamily="34" charset="0"/>
              <a:buChar char="•"/>
            </a:pPr>
            <a:r>
              <a:rPr lang="en-US" dirty="0"/>
              <a:t>Creates a new model for data access &amp; hosting applications within the customer’s control</a:t>
            </a:r>
          </a:p>
          <a:p>
            <a:pPr marL="560241" indent="-560241">
              <a:buFont typeface="Arial" panose="020B0604020202020204" pitchFamily="34" charset="0"/>
              <a:buChar char="•"/>
            </a:pPr>
            <a:r>
              <a:rPr lang="en-US" dirty="0"/>
              <a:t>Allows developers to build intelligent applications and experiences using Office 365 data &amp; Azure resources</a:t>
            </a:r>
          </a:p>
          <a:p>
            <a:pPr marL="560241" indent="-560241">
              <a:buFont typeface="Arial" panose="020B0604020202020204" pitchFamily="34" charset="0"/>
              <a:buChar char="•"/>
            </a:pPr>
            <a:r>
              <a:rPr lang="en-US" dirty="0"/>
              <a:t>Application access to customer data requires explicit customer approval</a:t>
            </a:r>
          </a:p>
          <a:p>
            <a:pPr marL="560241" indent="-560241">
              <a:buFont typeface="Arial" panose="020B0604020202020204" pitchFamily="34" charset="0"/>
              <a:buChar char="•"/>
            </a:pPr>
            <a:r>
              <a:rPr lang="en-US" dirty="0"/>
              <a:t>Microsoft Graph remains the best approach for enabling end-user task centric apps</a:t>
            </a:r>
          </a:p>
        </p:txBody>
      </p:sp>
    </p:spTree>
    <p:extLst>
      <p:ext uri="{BB962C8B-B14F-4D97-AF65-F5344CB8AC3E}">
        <p14:creationId xmlns:p14="http://schemas.microsoft.com/office/powerpoint/2010/main" val="3566729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EFEAE-F824-124D-A75F-4922A251ECBA}"/>
              </a:ext>
            </a:extLst>
          </p:cNvPr>
          <p:cNvSpPr txBox="1"/>
          <p:nvPr/>
        </p:nvSpPr>
        <p:spPr>
          <a:xfrm>
            <a:off x="865" y="165826"/>
            <a:ext cx="12190271" cy="1538804"/>
          </a:xfrm>
          <a:prstGeom prst="rect">
            <a:avLst/>
          </a:prstGeom>
          <a:noFill/>
        </p:spPr>
        <p:txBody>
          <a:bodyPr wrap="square" rtlCol="0">
            <a:spAutoFit/>
          </a:bodyPr>
          <a:lstStyle/>
          <a:p>
            <a:pPr algn="ctr"/>
            <a:r>
              <a:rPr lang="en-US" sz="4705" dirty="0">
                <a:solidFill>
                  <a:schemeClr val="tx1">
                    <a:lumMod val="75000"/>
                    <a:lumOff val="25000"/>
                  </a:schemeClr>
                </a:solidFill>
                <a:latin typeface="+mj-lt"/>
              </a:rPr>
              <a:t>Comparing Microsoft Graph APIs &amp; Microsoft Graph Data Connect</a:t>
            </a:r>
          </a:p>
        </p:txBody>
      </p:sp>
      <p:graphicFrame>
        <p:nvGraphicFramePr>
          <p:cNvPr id="3" name="Table 2">
            <a:extLst>
              <a:ext uri="{FF2B5EF4-FFF2-40B4-BE49-F238E27FC236}">
                <a16:creationId xmlns:a16="http://schemas.microsoft.com/office/drawing/2014/main" id="{504432D4-8BF0-4A48-ACB3-71A596AE7A33}"/>
              </a:ext>
            </a:extLst>
          </p:cNvPr>
          <p:cNvGraphicFramePr>
            <a:graphicFrameLocks noGrp="1"/>
          </p:cNvGraphicFramePr>
          <p:nvPr/>
        </p:nvGraphicFramePr>
        <p:xfrm>
          <a:off x="485717" y="1677033"/>
          <a:ext cx="11220567" cy="4468142"/>
        </p:xfrm>
        <a:graphic>
          <a:graphicData uri="http://schemas.openxmlformats.org/drawingml/2006/table">
            <a:tbl>
              <a:tblPr/>
              <a:tblGrid>
                <a:gridCol w="1785039">
                  <a:extLst>
                    <a:ext uri="{9D8B030D-6E8A-4147-A177-3AD203B41FA5}">
                      <a16:colId xmlns:a16="http://schemas.microsoft.com/office/drawing/2014/main" val="1830129912"/>
                    </a:ext>
                  </a:extLst>
                </a:gridCol>
                <a:gridCol w="4340178">
                  <a:extLst>
                    <a:ext uri="{9D8B030D-6E8A-4147-A177-3AD203B41FA5}">
                      <a16:colId xmlns:a16="http://schemas.microsoft.com/office/drawing/2014/main" val="2826110356"/>
                    </a:ext>
                  </a:extLst>
                </a:gridCol>
                <a:gridCol w="5095350">
                  <a:extLst>
                    <a:ext uri="{9D8B030D-6E8A-4147-A177-3AD203B41FA5}">
                      <a16:colId xmlns:a16="http://schemas.microsoft.com/office/drawing/2014/main" val="2941841298"/>
                    </a:ext>
                  </a:extLst>
                </a:gridCol>
              </a:tblGrid>
              <a:tr h="555783">
                <a:tc>
                  <a:txBody>
                    <a:bodyPr/>
                    <a:lstStyle/>
                    <a:p>
                      <a:pPr algn="ctr"/>
                      <a:endParaRPr lang="en-US" sz="1600" b="1">
                        <a:latin typeface="+mn-lt"/>
                      </a:endParaRP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Graph APIs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t>Graph data connect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6395423"/>
                  </a:ext>
                </a:extLst>
              </a:tr>
              <a:tr h="555783">
                <a:tc>
                  <a:txBody>
                    <a:bodyPr/>
                    <a:lstStyle/>
                    <a:p>
                      <a:r>
                        <a:rPr lang="en-US" sz="1600" b="1" dirty="0">
                          <a:latin typeface="+mn-lt"/>
                        </a:rPr>
                        <a:t>Access scope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Single use / entire tenant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Many users / groups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67416776"/>
                  </a:ext>
                </a:extLst>
              </a:tr>
              <a:tr h="555783">
                <a:tc>
                  <a:txBody>
                    <a:bodyPr/>
                    <a:lstStyle/>
                    <a:p>
                      <a:r>
                        <a:rPr lang="en-US" sz="1600" b="1" dirty="0">
                          <a:latin typeface="+mn-lt"/>
                        </a:rPr>
                        <a:t>Access pattern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Real time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Recurrent schedule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6340601"/>
                  </a:ext>
                </a:extLst>
              </a:tr>
              <a:tr h="555783">
                <a:tc>
                  <a:txBody>
                    <a:bodyPr/>
                    <a:lstStyle/>
                    <a:p>
                      <a:r>
                        <a:rPr lang="en-US" sz="1600" b="1" dirty="0">
                          <a:latin typeface="+mn-lt"/>
                        </a:rPr>
                        <a:t>Data operations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Operates on data master</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Operates on cache of the data</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5922704"/>
                  </a:ext>
                </a:extLst>
              </a:tr>
              <a:tr h="557134">
                <a:tc>
                  <a:txBody>
                    <a:bodyPr/>
                    <a:lstStyle/>
                    <a:p>
                      <a:r>
                        <a:rPr lang="en-US" sz="1600" b="1" dirty="0">
                          <a:latin typeface="+mn-lt"/>
                        </a:rPr>
                        <a:t>Data protection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Data is protected while in Microsoft 365</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Data protection is extended to the cache of data in your Azure subscription</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22468688"/>
                  </a:ext>
                </a:extLst>
              </a:tr>
              <a:tr h="555783">
                <a:tc>
                  <a:txBody>
                    <a:bodyPr/>
                    <a:lstStyle/>
                    <a:p>
                      <a:r>
                        <a:rPr lang="en-US" sz="1600" b="1" dirty="0">
                          <a:latin typeface="+mn-lt"/>
                        </a:rPr>
                        <a:t>User consent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Self; resource types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None</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9325412"/>
                  </a:ext>
                </a:extLst>
              </a:tr>
              <a:tr h="557134">
                <a:tc>
                  <a:txBody>
                    <a:bodyPr/>
                    <a:lstStyle/>
                    <a:p>
                      <a:r>
                        <a:rPr lang="en-US" sz="1600" b="1" dirty="0">
                          <a:latin typeface="+mn-lt"/>
                        </a:rPr>
                        <a:t>Admin consent</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Entire organization; resource types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Select groups of users; resource types &amp; properties; excludes users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68870736"/>
                  </a:ext>
                </a:extLst>
              </a:tr>
              <a:tr h="555783">
                <a:tc>
                  <a:txBody>
                    <a:bodyPr/>
                    <a:lstStyle/>
                    <a:p>
                      <a:r>
                        <a:rPr lang="en-US" sz="1600" b="1" dirty="0">
                          <a:latin typeface="+mn-lt"/>
                        </a:rPr>
                        <a:t>Access tools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RESTful web queries</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buFont typeface="Arial" panose="020B0604020202020204" pitchFamily="34" charset="0"/>
                        <a:buNone/>
                      </a:pPr>
                      <a:r>
                        <a:rPr lang="en-US" sz="1600" dirty="0">
                          <a:latin typeface="+mj-lt"/>
                        </a:rPr>
                        <a:t>Azure Data Factory</a:t>
                      </a:r>
                    </a:p>
                  </a:txBody>
                  <a:tcPr marL="79041" marR="79041" marT="39521" marB="3952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7032496"/>
                  </a:ext>
                </a:extLst>
              </a:tr>
            </a:tbl>
          </a:graphicData>
        </a:graphic>
      </p:graphicFrame>
      <p:sp>
        <p:nvSpPr>
          <p:cNvPr id="4" name="Rectangle 1">
            <a:extLst>
              <a:ext uri="{FF2B5EF4-FFF2-40B4-BE49-F238E27FC236}">
                <a16:creationId xmlns:a16="http://schemas.microsoft.com/office/drawing/2014/main" id="{1F7AAF5D-FCA7-D945-9EE5-38CE14EF1B4A}"/>
              </a:ext>
            </a:extLst>
          </p:cNvPr>
          <p:cNvSpPr>
            <a:spLocks noChangeArrowheads="1"/>
          </p:cNvSpPr>
          <p:nvPr/>
        </p:nvSpPr>
        <p:spPr bwMode="auto">
          <a:xfrm>
            <a:off x="838946" y="1547287"/>
            <a:ext cx="219901" cy="53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7" tIns="45713" rIns="91427" bIns="45713"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r>
              <a:rPr lang="en-US" altLang="en-US" sz="1000">
                <a:solidFill>
                  <a:srgbClr val="000000"/>
                </a:solidFill>
                <a:latin typeface="Segoe UI"/>
              </a:rPr>
              <a:t> </a:t>
            </a:r>
            <a:endParaRPr lang="en-US" altLang="en-US" sz="1000"/>
          </a:p>
          <a:p>
            <a:pPr defTabSz="914225"/>
            <a:endParaRPr lang="en-US" altLang="en-US"/>
          </a:p>
        </p:txBody>
      </p:sp>
    </p:spTree>
    <p:extLst>
      <p:ext uri="{BB962C8B-B14F-4D97-AF65-F5344CB8AC3E}">
        <p14:creationId xmlns:p14="http://schemas.microsoft.com/office/powerpoint/2010/main" val="78961056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F7A182-88D6-564F-8A3D-0FC53D983445}"/>
              </a:ext>
            </a:extLst>
          </p:cNvPr>
          <p:cNvSpPr>
            <a:spLocks noGrp="1"/>
          </p:cNvSpPr>
          <p:nvPr>
            <p:ph type="title"/>
          </p:nvPr>
        </p:nvSpPr>
        <p:spPr/>
        <p:txBody>
          <a:bodyPr/>
          <a:lstStyle/>
          <a:p>
            <a:r>
              <a:rPr lang="en-US" dirty="0"/>
              <a:t>Graph Data Connect - Enabling Scenarios</a:t>
            </a:r>
          </a:p>
        </p:txBody>
      </p:sp>
      <p:sp>
        <p:nvSpPr>
          <p:cNvPr id="4" name="Text Placeholder 3">
            <a:extLst>
              <a:ext uri="{FF2B5EF4-FFF2-40B4-BE49-F238E27FC236}">
                <a16:creationId xmlns:a16="http://schemas.microsoft.com/office/drawing/2014/main" id="{5443F883-1BC2-7A47-A19A-D777145F21A3}"/>
              </a:ext>
            </a:extLst>
          </p:cNvPr>
          <p:cNvSpPr>
            <a:spLocks noGrp="1"/>
          </p:cNvSpPr>
          <p:nvPr>
            <p:ph type="body" sz="quarter" idx="10"/>
          </p:nvPr>
        </p:nvSpPr>
        <p:spPr>
          <a:xfrm>
            <a:off x="269239" y="1189495"/>
            <a:ext cx="11922761" cy="4332790"/>
          </a:xfrm>
        </p:spPr>
        <p:txBody>
          <a:bodyPr>
            <a:normAutofit fontScale="85000" lnSpcReduction="20000"/>
          </a:bodyPr>
          <a:lstStyle/>
          <a:p>
            <a:r>
              <a:rPr lang="en-US" sz="3137" dirty="0"/>
              <a:t>Data resides in Office 365</a:t>
            </a:r>
          </a:p>
          <a:p>
            <a:endParaRPr lang="en-US" sz="1372" dirty="0"/>
          </a:p>
          <a:p>
            <a:r>
              <a:rPr lang="en-US" sz="3137" dirty="0"/>
              <a:t>Azure Data Factory extracts data via Graph data connect</a:t>
            </a:r>
          </a:p>
          <a:p>
            <a:endParaRPr lang="en-US" sz="1372" dirty="0"/>
          </a:p>
          <a:p>
            <a:r>
              <a:rPr lang="en-US" sz="3137" dirty="0"/>
              <a:t>Graph data connect enforces only approved requests for data</a:t>
            </a:r>
          </a:p>
          <a:p>
            <a:endParaRPr lang="en-US" sz="1372" dirty="0"/>
          </a:p>
          <a:p>
            <a:r>
              <a:rPr lang="en-US" sz="3137" dirty="0"/>
              <a:t>Extracted data is stored in Azure:</a:t>
            </a:r>
          </a:p>
          <a:p>
            <a:pPr lvl="1"/>
            <a:r>
              <a:rPr lang="en-US" sz="1765" dirty="0"/>
              <a:t>Azure Blob Storage</a:t>
            </a:r>
          </a:p>
          <a:p>
            <a:pPr lvl="1"/>
            <a:r>
              <a:rPr lang="en-US" sz="1765" dirty="0"/>
              <a:t>Azure Data Lake</a:t>
            </a:r>
          </a:p>
          <a:p>
            <a:pPr lvl="1"/>
            <a:endParaRPr lang="en-US" sz="1765" dirty="0"/>
          </a:p>
          <a:p>
            <a:r>
              <a:rPr lang="en-US" sz="3137" dirty="0"/>
              <a:t>Create solutions that leverage the data in Azure</a:t>
            </a:r>
          </a:p>
        </p:txBody>
      </p:sp>
    </p:spTree>
    <p:extLst>
      <p:ext uri="{BB962C8B-B14F-4D97-AF65-F5344CB8AC3E}">
        <p14:creationId xmlns:p14="http://schemas.microsoft.com/office/powerpoint/2010/main" val="58945601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92E4021-E1AA-4905-A33C-9AF995E50146}"/>
              </a:ext>
            </a:extLst>
          </p:cNvPr>
          <p:cNvGrpSpPr/>
          <p:nvPr/>
        </p:nvGrpSpPr>
        <p:grpSpPr>
          <a:xfrm>
            <a:off x="4509639" y="2177318"/>
            <a:ext cx="903988" cy="903988"/>
            <a:chOff x="4599836" y="2220299"/>
            <a:chExt cx="922245" cy="922245"/>
          </a:xfrm>
        </p:grpSpPr>
        <p:sp>
          <p:nvSpPr>
            <p:cNvPr id="104" name="Oval 103">
              <a:extLst>
                <a:ext uri="{FF2B5EF4-FFF2-40B4-BE49-F238E27FC236}">
                  <a16:creationId xmlns:a16="http://schemas.microsoft.com/office/drawing/2014/main" id="{29045EAF-1C41-4758-9E62-288A4335C585}"/>
                </a:ext>
              </a:extLst>
            </p:cNvPr>
            <p:cNvSpPr/>
            <p:nvPr/>
          </p:nvSpPr>
          <p:spPr bwMode="auto">
            <a:xfrm>
              <a:off x="4599836" y="2220299"/>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people_23" title="Icon of a person with a chat bubble above them">
              <a:extLst>
                <a:ext uri="{FF2B5EF4-FFF2-40B4-BE49-F238E27FC236}">
                  <a16:creationId xmlns:a16="http://schemas.microsoft.com/office/drawing/2014/main" id="{1F848F81-2C9E-40D4-ACAA-EC417BF1243B}"/>
                </a:ext>
              </a:extLst>
            </p:cNvPr>
            <p:cNvSpPr>
              <a:spLocks noChangeAspect="1" noEditPoints="1"/>
            </p:cNvSpPr>
            <p:nvPr/>
          </p:nvSpPr>
          <p:spPr bwMode="auto">
            <a:xfrm>
              <a:off x="4828206" y="2457896"/>
              <a:ext cx="451832" cy="44705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10" name="Group 9">
            <a:extLst>
              <a:ext uri="{FF2B5EF4-FFF2-40B4-BE49-F238E27FC236}">
                <a16:creationId xmlns:a16="http://schemas.microsoft.com/office/drawing/2014/main" id="{987E12ED-B0C6-4DEF-B648-AE50F6363114}"/>
              </a:ext>
            </a:extLst>
          </p:cNvPr>
          <p:cNvGrpSpPr/>
          <p:nvPr/>
        </p:nvGrpSpPr>
        <p:grpSpPr>
          <a:xfrm>
            <a:off x="6768736" y="2177318"/>
            <a:ext cx="903988" cy="903988"/>
            <a:chOff x="6904559" y="2220299"/>
            <a:chExt cx="922245" cy="922245"/>
          </a:xfrm>
        </p:grpSpPr>
        <p:sp>
          <p:nvSpPr>
            <p:cNvPr id="108" name="Oval 107">
              <a:extLst>
                <a:ext uri="{FF2B5EF4-FFF2-40B4-BE49-F238E27FC236}">
                  <a16:creationId xmlns:a16="http://schemas.microsoft.com/office/drawing/2014/main" id="{3D5D4085-AA45-4230-A66D-4F513F70A8AE}"/>
                </a:ext>
              </a:extLst>
            </p:cNvPr>
            <p:cNvSpPr/>
            <p:nvPr/>
          </p:nvSpPr>
          <p:spPr bwMode="auto">
            <a:xfrm>
              <a:off x="6904559" y="2220299"/>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5" name="Product_ECDC" title="Icon of a box">
              <a:extLst>
                <a:ext uri="{FF2B5EF4-FFF2-40B4-BE49-F238E27FC236}">
                  <a16:creationId xmlns:a16="http://schemas.microsoft.com/office/drawing/2014/main" id="{F3573CA9-C901-4683-B8F5-3DB64692C50B}"/>
                </a:ext>
              </a:extLst>
            </p:cNvPr>
            <p:cNvSpPr>
              <a:spLocks noChangeAspect="1" noEditPoints="1"/>
            </p:cNvSpPr>
            <p:nvPr/>
          </p:nvSpPr>
          <p:spPr bwMode="auto">
            <a:xfrm>
              <a:off x="7140781" y="2412330"/>
              <a:ext cx="462918" cy="520798"/>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9050" cap="sq">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9" name="Group 8">
            <a:extLst>
              <a:ext uri="{FF2B5EF4-FFF2-40B4-BE49-F238E27FC236}">
                <a16:creationId xmlns:a16="http://schemas.microsoft.com/office/drawing/2014/main" id="{06F522BF-823D-45E6-A48D-071922C8FF95}"/>
              </a:ext>
            </a:extLst>
          </p:cNvPr>
          <p:cNvGrpSpPr/>
          <p:nvPr/>
        </p:nvGrpSpPr>
        <p:grpSpPr>
          <a:xfrm>
            <a:off x="6768736" y="4436415"/>
            <a:ext cx="903988" cy="903988"/>
            <a:chOff x="6904559" y="4525022"/>
            <a:chExt cx="922245" cy="922245"/>
          </a:xfrm>
        </p:grpSpPr>
        <p:sp>
          <p:nvSpPr>
            <p:cNvPr id="129" name="Oval 128">
              <a:extLst>
                <a:ext uri="{FF2B5EF4-FFF2-40B4-BE49-F238E27FC236}">
                  <a16:creationId xmlns:a16="http://schemas.microsoft.com/office/drawing/2014/main" id="{A436BB86-854F-463B-92DA-20589E22A08D}"/>
                </a:ext>
              </a:extLst>
            </p:cNvPr>
            <p:cNvSpPr/>
            <p:nvPr/>
          </p:nvSpPr>
          <p:spPr bwMode="auto">
            <a:xfrm>
              <a:off x="6904559" y="4525022"/>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DeveloperTools_EC7A" title="Icon of a wrench and a screwdriver">
              <a:extLst>
                <a:ext uri="{FF2B5EF4-FFF2-40B4-BE49-F238E27FC236}">
                  <a16:creationId xmlns:a16="http://schemas.microsoft.com/office/drawing/2014/main" id="{FF04AEE6-E0D2-462F-A460-FCF1BD497332}"/>
                </a:ext>
              </a:extLst>
            </p:cNvPr>
            <p:cNvSpPr>
              <a:spLocks noChangeAspect="1" noEditPoints="1"/>
            </p:cNvSpPr>
            <p:nvPr/>
          </p:nvSpPr>
          <p:spPr bwMode="auto">
            <a:xfrm>
              <a:off x="7237043" y="4763788"/>
              <a:ext cx="299764" cy="472324"/>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solidFill>
                  <a:srgbClr val="282828"/>
                </a:solidFill>
                <a:latin typeface="Segoe UI"/>
              </a:endParaRPr>
            </a:p>
          </p:txBody>
        </p:sp>
      </p:grpSp>
      <p:grpSp>
        <p:nvGrpSpPr>
          <p:cNvPr id="8" name="Group 7">
            <a:extLst>
              <a:ext uri="{FF2B5EF4-FFF2-40B4-BE49-F238E27FC236}">
                <a16:creationId xmlns:a16="http://schemas.microsoft.com/office/drawing/2014/main" id="{C745F23E-BFA4-4206-8C6B-A4CCA51DEF90}"/>
              </a:ext>
            </a:extLst>
          </p:cNvPr>
          <p:cNvGrpSpPr/>
          <p:nvPr/>
        </p:nvGrpSpPr>
        <p:grpSpPr>
          <a:xfrm>
            <a:off x="4509639" y="4436415"/>
            <a:ext cx="903988" cy="903988"/>
            <a:chOff x="4599836" y="4525022"/>
            <a:chExt cx="922245" cy="922245"/>
          </a:xfrm>
        </p:grpSpPr>
        <p:sp>
          <p:nvSpPr>
            <p:cNvPr id="118" name="Oval 117">
              <a:extLst>
                <a:ext uri="{FF2B5EF4-FFF2-40B4-BE49-F238E27FC236}">
                  <a16:creationId xmlns:a16="http://schemas.microsoft.com/office/drawing/2014/main" id="{2CF9804E-5409-4EAF-901F-74701966F530}"/>
                </a:ext>
              </a:extLst>
            </p:cNvPr>
            <p:cNvSpPr/>
            <p:nvPr/>
          </p:nvSpPr>
          <p:spPr bwMode="auto">
            <a:xfrm>
              <a:off x="4599836" y="4525022"/>
              <a:ext cx="922245" cy="922245"/>
            </a:xfrm>
            <a:prstGeom prst="ellipse">
              <a:avLst/>
            </a:prstGeom>
            <a:solidFill>
              <a:schemeClr val="accent1"/>
            </a:solidFill>
            <a:ln w="50800" cap="flat" cmpd="sng" algn="ctr">
              <a:solidFill>
                <a:schemeClr val="bg2"/>
              </a:solidFill>
              <a:prstDash val="solid"/>
              <a:miter lim="800000"/>
            </a:ln>
            <a:effectLst/>
          </p:spPr>
          <p:txBody>
            <a:bodyPr rot="0" spcFirstLastPara="0" vertOverflow="overflow" horzOverflow="overflow" vert="horz" wrap="square" lIns="215012" tIns="172010" rIns="215012" bIns="172010" numCol="1" spcCol="0" rtlCol="0" fromWordArt="0" anchor="t" anchorCtr="0" forceAA="0" compatLnSpc="1">
              <a:prstTxWarp prst="textNoShape">
                <a:avLst/>
              </a:prstTxWarp>
              <a:noAutofit/>
            </a:bodyPr>
            <a:lstStyle/>
            <a:p>
              <a:pPr algn="ctr" defTabSz="1096055" fontAlgn="base">
                <a:lnSpc>
                  <a:spcPct val="90000"/>
                </a:lnSpc>
                <a:spcBef>
                  <a:spcPct val="0"/>
                </a:spcBef>
                <a:spcAft>
                  <a:spcPct val="0"/>
                </a:spcAft>
                <a:defRPr/>
              </a:pPr>
              <a:endParaRPr lang="en-US" sz="2821"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IoT" title="Icon of five circles that all connect to a center circle">
              <a:extLst>
                <a:ext uri="{FF2B5EF4-FFF2-40B4-BE49-F238E27FC236}">
                  <a16:creationId xmlns:a16="http://schemas.microsoft.com/office/drawing/2014/main" id="{A957D9E3-CA8E-4986-B815-A0AFF7C8E628}"/>
                </a:ext>
              </a:extLst>
            </p:cNvPr>
            <p:cNvSpPr>
              <a:spLocks noChangeAspect="1" noEditPoints="1"/>
            </p:cNvSpPr>
            <p:nvPr/>
          </p:nvSpPr>
          <p:spPr bwMode="auto">
            <a:xfrm>
              <a:off x="4825005" y="4765052"/>
              <a:ext cx="471906" cy="472662"/>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bg2"/>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39"/>
              <a:endParaRPr lang="en-US">
                <a:gradFill>
                  <a:gsLst>
                    <a:gs pos="0">
                      <a:srgbClr val="505050"/>
                    </a:gs>
                    <a:gs pos="100000">
                      <a:srgbClr val="505050"/>
                    </a:gs>
                  </a:gsLst>
                </a:gradFill>
                <a:latin typeface="Segoe UI"/>
              </a:endParaRPr>
            </a:p>
          </p:txBody>
        </p:sp>
      </p:grpSp>
      <p:sp>
        <p:nvSpPr>
          <p:cNvPr id="64" name="Title 2"/>
          <p:cNvSpPr>
            <a:spLocks noGrp="1"/>
          </p:cNvSpPr>
          <p:nvPr>
            <p:ph type="title"/>
          </p:nvPr>
        </p:nvSpPr>
        <p:spPr/>
        <p:txBody>
          <a:bodyPr/>
          <a:lstStyle/>
          <a:p>
            <a:r>
              <a:rPr lang="en-US" dirty="0"/>
              <a:t>Insight examples for organizations</a:t>
            </a:r>
          </a:p>
        </p:txBody>
      </p:sp>
      <p:grpSp>
        <p:nvGrpSpPr>
          <p:cNvPr id="16" name="Group 15">
            <a:extLst>
              <a:ext uri="{FF2B5EF4-FFF2-40B4-BE49-F238E27FC236}">
                <a16:creationId xmlns:a16="http://schemas.microsoft.com/office/drawing/2014/main" id="{7AB0E187-565B-4F31-B747-BE12DC336D3F}"/>
              </a:ext>
            </a:extLst>
          </p:cNvPr>
          <p:cNvGrpSpPr/>
          <p:nvPr/>
        </p:nvGrpSpPr>
        <p:grpSpPr>
          <a:xfrm>
            <a:off x="430853" y="4569009"/>
            <a:ext cx="3915835" cy="663771"/>
            <a:chOff x="438671" y="4660298"/>
            <a:chExt cx="3994923" cy="677178"/>
          </a:xfrm>
        </p:grpSpPr>
        <p:sp>
          <p:nvSpPr>
            <p:cNvPr id="50" name="Rectangle 49">
              <a:extLst>
                <a:ext uri="{FF2B5EF4-FFF2-40B4-BE49-F238E27FC236}">
                  <a16:creationId xmlns:a16="http://schemas.microsoft.com/office/drawing/2014/main" id="{619E0BB9-C54E-4466-9EFA-C452D5C519AF}"/>
                </a:ext>
              </a:extLst>
            </p:cNvPr>
            <p:cNvSpPr/>
            <p:nvPr/>
          </p:nvSpPr>
          <p:spPr>
            <a:xfrm flipH="1">
              <a:off x="438671" y="4660298"/>
              <a:ext cx="1863464" cy="664095"/>
            </a:xfrm>
            <a:prstGeom prst="rect">
              <a:avLst/>
            </a:prstGeom>
          </p:spPr>
          <p:txBody>
            <a:bodyPr wrap="square" lIns="0" tIns="0" rIns="0" bIns="0">
              <a:spAutoFit/>
            </a:bodyPr>
            <a:lstStyle/>
            <a:p>
              <a:pPr algn="r" defTabSz="914049">
                <a:lnSpc>
                  <a:spcPct val="90000"/>
                </a:lnSpc>
                <a:defRPr/>
              </a:pPr>
              <a:r>
                <a:rPr lang="en-US" sz="1175">
                  <a:solidFill>
                    <a:srgbClr val="282828"/>
                  </a:solidFill>
                  <a:latin typeface="Segoe UI"/>
                </a:rPr>
                <a:t>Connect employees with the best expert. Abstract trends to automate knowledge management.</a:t>
              </a:r>
            </a:p>
          </p:txBody>
        </p:sp>
        <p:sp>
          <p:nvSpPr>
            <p:cNvPr id="51" name="Freeform 88">
              <a:extLst>
                <a:ext uri="{FF2B5EF4-FFF2-40B4-BE49-F238E27FC236}">
                  <a16:creationId xmlns:a16="http://schemas.microsoft.com/office/drawing/2014/main" id="{7B78C5D1-473F-4B51-9EBC-A8E647F5E414}"/>
                </a:ext>
              </a:extLst>
            </p:cNvPr>
            <p:cNvSpPr>
              <a:spLocks/>
            </p:cNvSpPr>
            <p:nvPr/>
          </p:nvSpPr>
          <p:spPr bwMode="auto">
            <a:xfrm rot="10800000" flipV="1">
              <a:off x="2526621" y="4900248"/>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empower">
              <a:extLst>
                <a:ext uri="{FF2B5EF4-FFF2-40B4-BE49-F238E27FC236}">
                  <a16:creationId xmlns:a16="http://schemas.microsoft.com/office/drawing/2014/main" id="{02ED0657-13E4-4ECC-A9C0-864A1D9DA4ED}"/>
                </a:ext>
              </a:extLst>
            </p:cNvPr>
            <p:cNvSpPr/>
            <p:nvPr/>
          </p:nvSpPr>
          <p:spPr bwMode="auto">
            <a:xfrm>
              <a:off x="2570130" y="4721788"/>
              <a:ext cx="1863464"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Optimize your organization​</a:t>
              </a:r>
            </a:p>
          </p:txBody>
        </p:sp>
      </p:grpSp>
      <p:grpSp>
        <p:nvGrpSpPr>
          <p:cNvPr id="13" name="Group 12">
            <a:extLst>
              <a:ext uri="{FF2B5EF4-FFF2-40B4-BE49-F238E27FC236}">
                <a16:creationId xmlns:a16="http://schemas.microsoft.com/office/drawing/2014/main" id="{EB40FD5A-48F0-4C4C-AA27-F64D895B263F}"/>
              </a:ext>
            </a:extLst>
          </p:cNvPr>
          <p:cNvGrpSpPr/>
          <p:nvPr/>
        </p:nvGrpSpPr>
        <p:grpSpPr>
          <a:xfrm>
            <a:off x="7778902" y="4569011"/>
            <a:ext cx="3982248" cy="651226"/>
            <a:chOff x="7935127" y="4660298"/>
            <a:chExt cx="4062677" cy="664379"/>
          </a:xfrm>
        </p:grpSpPr>
        <p:sp>
          <p:nvSpPr>
            <p:cNvPr id="53" name="optimize">
              <a:extLst>
                <a:ext uri="{FF2B5EF4-FFF2-40B4-BE49-F238E27FC236}">
                  <a16:creationId xmlns:a16="http://schemas.microsoft.com/office/drawing/2014/main" id="{477F618C-386F-44C9-B671-7453029748EB}"/>
                </a:ext>
              </a:extLst>
            </p:cNvPr>
            <p:cNvSpPr/>
            <p:nvPr/>
          </p:nvSpPr>
          <p:spPr bwMode="auto">
            <a:xfrm>
              <a:off x="7935127" y="4684853"/>
              <a:ext cx="1501941"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Streamline operations</a:t>
              </a:r>
            </a:p>
          </p:txBody>
        </p:sp>
        <p:sp>
          <p:nvSpPr>
            <p:cNvPr id="71" name="Rectangle 70">
              <a:extLst>
                <a:ext uri="{FF2B5EF4-FFF2-40B4-BE49-F238E27FC236}">
                  <a16:creationId xmlns:a16="http://schemas.microsoft.com/office/drawing/2014/main" id="{60FC68F8-E41B-4521-8418-7D58AB67D7F7}"/>
                </a:ext>
              </a:extLst>
            </p:cNvPr>
            <p:cNvSpPr/>
            <p:nvPr/>
          </p:nvSpPr>
          <p:spPr>
            <a:xfrm flipH="1">
              <a:off x="9721824" y="4660298"/>
              <a:ext cx="2275980" cy="664379"/>
            </a:xfrm>
            <a:prstGeom prst="rect">
              <a:avLst/>
            </a:prstGeom>
          </p:spPr>
          <p:txBody>
            <a:bodyPr wrap="square" lIns="0" tIns="0" rIns="0" bIns="0">
              <a:spAutoFit/>
            </a:bodyPr>
            <a:lstStyle/>
            <a:p>
              <a:pPr defTabSz="914049">
                <a:lnSpc>
                  <a:spcPct val="90000"/>
                </a:lnSpc>
                <a:defRPr/>
              </a:pPr>
              <a:r>
                <a:rPr lang="en-US" sz="1175">
                  <a:solidFill>
                    <a:srgbClr val="282828"/>
                  </a:solidFill>
                  <a:latin typeface="Segoe UI"/>
                </a:rPr>
                <a:t>Detect fraud with productivity and communication data. </a:t>
              </a:r>
            </a:p>
            <a:p>
              <a:pPr defTabSz="914049">
                <a:lnSpc>
                  <a:spcPct val="90000"/>
                </a:lnSpc>
                <a:defRPr/>
              </a:pPr>
              <a:r>
                <a:rPr lang="en-US" sz="1175">
                  <a:solidFill>
                    <a:srgbClr val="282828"/>
                  </a:solidFill>
                  <a:latin typeface="Segoe UI"/>
                </a:rPr>
                <a:t>Connect interaction patterns with users outside the organization.</a:t>
              </a:r>
            </a:p>
          </p:txBody>
        </p:sp>
        <p:sp>
          <p:nvSpPr>
            <p:cNvPr id="72" name="Freeform 88">
              <a:extLst>
                <a:ext uri="{FF2B5EF4-FFF2-40B4-BE49-F238E27FC236}">
                  <a16:creationId xmlns:a16="http://schemas.microsoft.com/office/drawing/2014/main" id="{F2D17CF0-228D-42C2-8463-7E214DCE5EF1}"/>
                </a:ext>
              </a:extLst>
            </p:cNvPr>
            <p:cNvSpPr>
              <a:spLocks/>
            </p:cNvSpPr>
            <p:nvPr/>
          </p:nvSpPr>
          <p:spPr bwMode="auto">
            <a:xfrm rot="10800000" flipH="1" flipV="1">
              <a:off x="9352003" y="4863314"/>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CE91559F-65A9-4A0A-B9EB-BA019C028490}"/>
              </a:ext>
            </a:extLst>
          </p:cNvPr>
          <p:cNvGrpSpPr/>
          <p:nvPr/>
        </p:nvGrpSpPr>
        <p:grpSpPr>
          <a:xfrm>
            <a:off x="176963" y="2282679"/>
            <a:ext cx="4169724" cy="603499"/>
            <a:chOff x="179654" y="2327792"/>
            <a:chExt cx="4253940" cy="615689"/>
          </a:xfrm>
        </p:grpSpPr>
        <p:sp>
          <p:nvSpPr>
            <p:cNvPr id="153" name="engage">
              <a:extLst>
                <a:ext uri="{FF2B5EF4-FFF2-40B4-BE49-F238E27FC236}">
                  <a16:creationId xmlns:a16="http://schemas.microsoft.com/office/drawing/2014/main" id="{9DCAABD4-D15F-499E-954A-C9A9E2350C26}"/>
                </a:ext>
              </a:extLst>
            </p:cNvPr>
            <p:cNvSpPr/>
            <p:nvPr/>
          </p:nvSpPr>
          <p:spPr bwMode="auto">
            <a:xfrm>
              <a:off x="2570130" y="2327792"/>
              <a:ext cx="1863464" cy="6156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r" defTabSz="913553" fontAlgn="base">
                <a:spcBef>
                  <a:spcPct val="0"/>
                </a:spcBef>
                <a:spcAft>
                  <a:spcPct val="0"/>
                </a:spcAft>
                <a:defRPr/>
              </a:pPr>
              <a:r>
                <a:rPr lang="en-US" sz="1961" kern="0" dirty="0">
                  <a:solidFill>
                    <a:srgbClr val="282828"/>
                  </a:solidFill>
                  <a:latin typeface="Segoe UI Semibold"/>
                  <a:cs typeface="Segoe UI" panose="020B0502040204020203" pitchFamily="34" charset="0"/>
                </a:rPr>
                <a:t>Engage your customers</a:t>
              </a:r>
            </a:p>
          </p:txBody>
        </p:sp>
        <p:sp>
          <p:nvSpPr>
            <p:cNvPr id="73" name="Rectangle 72">
              <a:extLst>
                <a:ext uri="{FF2B5EF4-FFF2-40B4-BE49-F238E27FC236}">
                  <a16:creationId xmlns:a16="http://schemas.microsoft.com/office/drawing/2014/main" id="{010CFE25-E17D-4435-8299-83DA8246D006}"/>
                </a:ext>
              </a:extLst>
            </p:cNvPr>
            <p:cNvSpPr/>
            <p:nvPr/>
          </p:nvSpPr>
          <p:spPr>
            <a:xfrm flipH="1">
              <a:off x="179654" y="2353058"/>
              <a:ext cx="2158842" cy="498072"/>
            </a:xfrm>
            <a:prstGeom prst="rect">
              <a:avLst/>
            </a:prstGeom>
          </p:spPr>
          <p:txBody>
            <a:bodyPr wrap="square" lIns="0" tIns="0" rIns="0" bIns="0">
              <a:spAutoFit/>
            </a:bodyPr>
            <a:lstStyle/>
            <a:p>
              <a:pPr algn="r" defTabSz="914049">
                <a:lnSpc>
                  <a:spcPct val="90000"/>
                </a:lnSpc>
                <a:defRPr/>
              </a:pPr>
              <a:r>
                <a:rPr lang="en-US" sz="1175">
                  <a:solidFill>
                    <a:srgbClr val="282828"/>
                  </a:solidFill>
                  <a:latin typeface="Segoe UI"/>
                </a:rPr>
                <a:t>Build a better CRM. Connect your organizational network for a customer introduction.</a:t>
              </a:r>
            </a:p>
          </p:txBody>
        </p:sp>
        <p:sp>
          <p:nvSpPr>
            <p:cNvPr id="74" name="Freeform 88">
              <a:extLst>
                <a:ext uri="{FF2B5EF4-FFF2-40B4-BE49-F238E27FC236}">
                  <a16:creationId xmlns:a16="http://schemas.microsoft.com/office/drawing/2014/main" id="{6DE1179A-F19A-4CA3-A26A-75A4AD2A1D19}"/>
                </a:ext>
              </a:extLst>
            </p:cNvPr>
            <p:cNvSpPr>
              <a:spLocks/>
            </p:cNvSpPr>
            <p:nvPr/>
          </p:nvSpPr>
          <p:spPr bwMode="auto">
            <a:xfrm rot="10800000" flipV="1">
              <a:off x="2526621" y="2506253"/>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04FBA548-0CB7-430F-BEE7-EA6FA1D9C5B5}"/>
              </a:ext>
            </a:extLst>
          </p:cNvPr>
          <p:cNvGrpSpPr/>
          <p:nvPr/>
        </p:nvGrpSpPr>
        <p:grpSpPr>
          <a:xfrm>
            <a:off x="7778901" y="2216451"/>
            <a:ext cx="4116596" cy="813684"/>
            <a:chOff x="7935127" y="2260223"/>
            <a:chExt cx="4199738" cy="830118"/>
          </a:xfrm>
        </p:grpSpPr>
        <p:sp>
          <p:nvSpPr>
            <p:cNvPr id="54" name="transform">
              <a:extLst>
                <a:ext uri="{FF2B5EF4-FFF2-40B4-BE49-F238E27FC236}">
                  <a16:creationId xmlns:a16="http://schemas.microsoft.com/office/drawing/2014/main" id="{0B03F40A-F571-4DFC-A3ED-9EB1D00BD63A}"/>
                </a:ext>
              </a:extLst>
            </p:cNvPr>
            <p:cNvSpPr/>
            <p:nvPr/>
          </p:nvSpPr>
          <p:spPr bwMode="auto">
            <a:xfrm>
              <a:off x="7935127" y="2367876"/>
              <a:ext cx="1624361" cy="6156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3553" fontAlgn="base">
                <a:spcBef>
                  <a:spcPct val="0"/>
                </a:spcBef>
                <a:spcAft>
                  <a:spcPct val="0"/>
                </a:spcAft>
                <a:defRPr/>
              </a:pPr>
              <a:r>
                <a:rPr lang="en-US" sz="1961" kern="0">
                  <a:solidFill>
                    <a:srgbClr val="282828"/>
                  </a:solidFill>
                  <a:latin typeface="Segoe UI Semibold"/>
                  <a:cs typeface="Segoe UI" panose="020B0502040204020203" pitchFamily="34" charset="0"/>
                </a:rPr>
                <a:t>Transform products</a:t>
              </a:r>
            </a:p>
          </p:txBody>
        </p:sp>
        <p:sp>
          <p:nvSpPr>
            <p:cNvPr id="75" name="Rectangle 74">
              <a:extLst>
                <a:ext uri="{FF2B5EF4-FFF2-40B4-BE49-F238E27FC236}">
                  <a16:creationId xmlns:a16="http://schemas.microsoft.com/office/drawing/2014/main" id="{E3122AAA-6765-47C9-BA02-97B6EFADCB92}"/>
                </a:ext>
              </a:extLst>
            </p:cNvPr>
            <p:cNvSpPr/>
            <p:nvPr/>
          </p:nvSpPr>
          <p:spPr>
            <a:xfrm flipH="1">
              <a:off x="9648278" y="2260223"/>
              <a:ext cx="2486587" cy="830118"/>
            </a:xfrm>
            <a:prstGeom prst="rect">
              <a:avLst/>
            </a:prstGeom>
          </p:spPr>
          <p:txBody>
            <a:bodyPr wrap="square" lIns="0" tIns="0" rIns="0" bIns="0">
              <a:spAutoFit/>
            </a:bodyPr>
            <a:lstStyle/>
            <a:p>
              <a:pPr defTabSz="914049">
                <a:lnSpc>
                  <a:spcPct val="90000"/>
                </a:lnSpc>
                <a:defRPr/>
              </a:pPr>
              <a:r>
                <a:rPr lang="en-US" sz="1175">
                  <a:solidFill>
                    <a:srgbClr val="282828"/>
                  </a:solidFill>
                  <a:latin typeface="Segoe UI"/>
                </a:rPr>
                <a:t>Build &amp; integrate intelligent workflows with Office 365 for your business and industry.​ Leverage knowledge to improve legal case management.  </a:t>
              </a:r>
            </a:p>
          </p:txBody>
        </p:sp>
        <p:sp>
          <p:nvSpPr>
            <p:cNvPr id="76" name="Freeform 88">
              <a:extLst>
                <a:ext uri="{FF2B5EF4-FFF2-40B4-BE49-F238E27FC236}">
                  <a16:creationId xmlns:a16="http://schemas.microsoft.com/office/drawing/2014/main" id="{131AE429-D441-428F-9FB5-ADD49A0244E5}"/>
                </a:ext>
              </a:extLst>
            </p:cNvPr>
            <p:cNvSpPr>
              <a:spLocks/>
            </p:cNvSpPr>
            <p:nvPr/>
          </p:nvSpPr>
          <p:spPr bwMode="auto">
            <a:xfrm rot="10800000" flipH="1" flipV="1">
              <a:off x="9352003" y="2546339"/>
              <a:ext cx="122033" cy="25876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53"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97" name="Picture 96">
            <a:extLst>
              <a:ext uri="{FF2B5EF4-FFF2-40B4-BE49-F238E27FC236}">
                <a16:creationId xmlns:a16="http://schemas.microsoft.com/office/drawing/2014/main" id="{A56C7F62-83C8-49AB-A96D-5FB6DE2183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0824" y="3357432"/>
            <a:ext cx="1100383" cy="238580"/>
          </a:xfrm>
          <a:prstGeom prst="rect">
            <a:avLst/>
          </a:prstGeom>
        </p:spPr>
      </p:pic>
      <p:grpSp>
        <p:nvGrpSpPr>
          <p:cNvPr id="4" name="Group 3">
            <a:extLst>
              <a:ext uri="{FF2B5EF4-FFF2-40B4-BE49-F238E27FC236}">
                <a16:creationId xmlns:a16="http://schemas.microsoft.com/office/drawing/2014/main" id="{77FE4B55-2B40-465E-BF7D-698997891503}"/>
              </a:ext>
            </a:extLst>
          </p:cNvPr>
          <p:cNvGrpSpPr/>
          <p:nvPr/>
        </p:nvGrpSpPr>
        <p:grpSpPr>
          <a:xfrm>
            <a:off x="5570092" y="3753321"/>
            <a:ext cx="1221843" cy="393643"/>
            <a:chOff x="5577962" y="3880683"/>
            <a:chExt cx="1246520" cy="401592"/>
          </a:xfrm>
        </p:grpSpPr>
        <p:sp>
          <p:nvSpPr>
            <p:cNvPr id="98" name="TextBox 97">
              <a:extLst>
                <a:ext uri="{FF2B5EF4-FFF2-40B4-BE49-F238E27FC236}">
                  <a16:creationId xmlns:a16="http://schemas.microsoft.com/office/drawing/2014/main" id="{261138D0-CA9A-46F5-9C8A-6629C455DFCA}"/>
                </a:ext>
              </a:extLst>
            </p:cNvPr>
            <p:cNvSpPr txBox="1"/>
            <p:nvPr/>
          </p:nvSpPr>
          <p:spPr>
            <a:xfrm>
              <a:off x="5874381" y="3880683"/>
              <a:ext cx="950101" cy="401592"/>
            </a:xfrm>
            <a:prstGeom prst="rect">
              <a:avLst/>
            </a:prstGeom>
            <a:noFill/>
          </p:spPr>
          <p:txBody>
            <a:bodyPr wrap="square" rtlCol="0">
              <a:spAutoFit/>
            </a:bodyPr>
            <a:lstStyle/>
            <a:p>
              <a:pPr defTabSz="914049">
                <a:lnSpc>
                  <a:spcPct val="80000"/>
                </a:lnSpc>
                <a:defRPr/>
              </a:pPr>
              <a:r>
                <a:rPr lang="en-US" sz="1200">
                  <a:solidFill>
                    <a:srgbClr val="282828"/>
                  </a:solidFill>
                  <a:latin typeface="Segoe UI"/>
                </a:rPr>
                <a:t>Workplace Analytics</a:t>
              </a:r>
            </a:p>
          </p:txBody>
        </p:sp>
        <p:pic>
          <p:nvPicPr>
            <p:cNvPr id="99" name="Picture 98" descr="A close up of a logo&#10;&#10;Description generated with very high confidence">
              <a:extLst>
                <a:ext uri="{FF2B5EF4-FFF2-40B4-BE49-F238E27FC236}">
                  <a16:creationId xmlns:a16="http://schemas.microsoft.com/office/drawing/2014/main" id="{16AD3973-AAF0-497D-8DE2-3CA499E732DA}"/>
                </a:ext>
              </a:extLst>
            </p:cNvPr>
            <p:cNvPicPr>
              <a:picLocks noChangeAspect="1"/>
            </p:cNvPicPr>
            <p:nvPr/>
          </p:nvPicPr>
          <p:blipFill>
            <a:blip r:embed="rId4">
              <a:duotone>
                <a:prstClr val="black"/>
                <a:schemeClr val="accent1">
                  <a:tint val="45000"/>
                  <a:satMod val="400000"/>
                </a:schemeClr>
              </a:duotone>
            </a:blip>
            <a:stretch>
              <a:fillRect/>
            </a:stretch>
          </p:blipFill>
          <p:spPr>
            <a:xfrm>
              <a:off x="5577962" y="3920664"/>
              <a:ext cx="313737" cy="313737"/>
            </a:xfrm>
            <a:prstGeom prst="rect">
              <a:avLst/>
            </a:prstGeom>
          </p:spPr>
        </p:pic>
      </p:grpSp>
      <p:grpSp>
        <p:nvGrpSpPr>
          <p:cNvPr id="5" name="Group 4">
            <a:extLst>
              <a:ext uri="{FF2B5EF4-FFF2-40B4-BE49-F238E27FC236}">
                <a16:creationId xmlns:a16="http://schemas.microsoft.com/office/drawing/2014/main" id="{719B129C-E80E-45D0-9614-D99E97A203A3}"/>
              </a:ext>
            </a:extLst>
          </p:cNvPr>
          <p:cNvGrpSpPr/>
          <p:nvPr/>
        </p:nvGrpSpPr>
        <p:grpSpPr>
          <a:xfrm>
            <a:off x="5671784" y="4292330"/>
            <a:ext cx="1018460" cy="322434"/>
            <a:chOff x="5596024" y="4453161"/>
            <a:chExt cx="1039029" cy="328945"/>
          </a:xfrm>
        </p:grpSpPr>
        <p:pic>
          <p:nvPicPr>
            <p:cNvPr id="96" name="Picture 95">
              <a:extLst>
                <a:ext uri="{FF2B5EF4-FFF2-40B4-BE49-F238E27FC236}">
                  <a16:creationId xmlns:a16="http://schemas.microsoft.com/office/drawing/2014/main" id="{F18BC9F1-BCE3-4AB2-9524-3562FFE36803}"/>
                </a:ext>
              </a:extLst>
            </p:cNvPr>
            <p:cNvPicPr>
              <a:picLocks noChangeAspect="1"/>
            </p:cNvPicPr>
            <p:nvPr/>
          </p:nvPicPr>
          <p:blipFill>
            <a:blip r:embed="rId5"/>
            <a:stretch>
              <a:fillRect/>
            </a:stretch>
          </p:blipFill>
          <p:spPr>
            <a:xfrm>
              <a:off x="5596024" y="4460760"/>
              <a:ext cx="375210" cy="279781"/>
            </a:xfrm>
            <a:prstGeom prst="rect">
              <a:avLst/>
            </a:prstGeom>
          </p:spPr>
        </p:pic>
        <p:sp>
          <p:nvSpPr>
            <p:cNvPr id="100" name="TextBox 99">
              <a:extLst>
                <a:ext uri="{FF2B5EF4-FFF2-40B4-BE49-F238E27FC236}">
                  <a16:creationId xmlns:a16="http://schemas.microsoft.com/office/drawing/2014/main" id="{499B4DDF-2EFD-4744-B71D-258D3BAD4288}"/>
                </a:ext>
              </a:extLst>
            </p:cNvPr>
            <p:cNvSpPr txBox="1"/>
            <p:nvPr/>
          </p:nvSpPr>
          <p:spPr>
            <a:xfrm>
              <a:off x="5883328" y="4453161"/>
              <a:ext cx="751725" cy="328945"/>
            </a:xfrm>
            <a:prstGeom prst="rect">
              <a:avLst/>
            </a:prstGeom>
            <a:noFill/>
          </p:spPr>
          <p:txBody>
            <a:bodyPr wrap="square" rtlCol="0">
              <a:spAutoFit/>
            </a:bodyPr>
            <a:lstStyle/>
            <a:p>
              <a:pPr defTabSz="914049">
                <a:defRPr/>
              </a:pPr>
              <a:r>
                <a:rPr lang="en-US" sz="1467">
                  <a:solidFill>
                    <a:srgbClr val="282828"/>
                  </a:solidFill>
                  <a:latin typeface="Segoe UI"/>
                </a:rPr>
                <a:t>Azure</a:t>
              </a:r>
            </a:p>
          </p:txBody>
        </p:sp>
      </p:grpSp>
      <p:sp>
        <p:nvSpPr>
          <p:cNvPr id="77" name="TextBox 76">
            <a:extLst>
              <a:ext uri="{FF2B5EF4-FFF2-40B4-BE49-F238E27FC236}">
                <a16:creationId xmlns:a16="http://schemas.microsoft.com/office/drawing/2014/main" id="{7A5D8FC4-D889-4081-BB65-B82725DA4E2D}"/>
              </a:ext>
            </a:extLst>
          </p:cNvPr>
          <p:cNvSpPr txBox="1"/>
          <p:nvPr/>
        </p:nvSpPr>
        <p:spPr>
          <a:xfrm>
            <a:off x="5613678" y="2960039"/>
            <a:ext cx="1134674" cy="301600"/>
          </a:xfrm>
          <a:prstGeom prst="rect">
            <a:avLst/>
          </a:prstGeom>
          <a:noFill/>
        </p:spPr>
        <p:txBody>
          <a:bodyPr wrap="square" rtlCol="0">
            <a:spAutoFit/>
          </a:bodyPr>
          <a:lstStyle/>
          <a:p>
            <a:pPr algn="ctr" defTabSz="914049">
              <a:defRPr/>
            </a:pPr>
            <a:r>
              <a:rPr lang="en-US" sz="1371">
                <a:solidFill>
                  <a:srgbClr val="282828"/>
                </a:solidFill>
                <a:latin typeface="Segoe UI Semibold"/>
              </a:rPr>
              <a:t>Your Data +</a:t>
            </a:r>
          </a:p>
        </p:txBody>
      </p:sp>
      <p:sp>
        <p:nvSpPr>
          <p:cNvPr id="3" name="Arc 2">
            <a:extLst>
              <a:ext uri="{FF2B5EF4-FFF2-40B4-BE49-F238E27FC236}">
                <a16:creationId xmlns:a16="http://schemas.microsoft.com/office/drawing/2014/main" id="{A6C02F20-C31C-4767-9795-7AD06627B8E8}"/>
              </a:ext>
            </a:extLst>
          </p:cNvPr>
          <p:cNvSpPr/>
          <p:nvPr/>
        </p:nvSpPr>
        <p:spPr>
          <a:xfrm>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09" name="Arc 108">
            <a:extLst>
              <a:ext uri="{FF2B5EF4-FFF2-40B4-BE49-F238E27FC236}">
                <a16:creationId xmlns:a16="http://schemas.microsoft.com/office/drawing/2014/main" id="{84ECB298-3EC2-4BE5-B28F-F34B2B4CE765}"/>
              </a:ext>
            </a:extLst>
          </p:cNvPr>
          <p:cNvSpPr/>
          <p:nvPr/>
        </p:nvSpPr>
        <p:spPr>
          <a:xfrm rot="16200000">
            <a:off x="4509639" y="2177317"/>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10" name="Arc 109">
            <a:extLst>
              <a:ext uri="{FF2B5EF4-FFF2-40B4-BE49-F238E27FC236}">
                <a16:creationId xmlns:a16="http://schemas.microsoft.com/office/drawing/2014/main" id="{28A5663E-188C-4175-AA85-7B566804CC26}"/>
              </a:ext>
            </a:extLst>
          </p:cNvPr>
          <p:cNvSpPr/>
          <p:nvPr/>
        </p:nvSpPr>
        <p:spPr>
          <a:xfrm flipV="1">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
        <p:nvSpPr>
          <p:cNvPr id="112" name="Arc 111">
            <a:extLst>
              <a:ext uri="{FF2B5EF4-FFF2-40B4-BE49-F238E27FC236}">
                <a16:creationId xmlns:a16="http://schemas.microsoft.com/office/drawing/2014/main" id="{8FC78216-2470-4B2F-A6C0-7D0180C849F2}"/>
              </a:ext>
            </a:extLst>
          </p:cNvPr>
          <p:cNvSpPr/>
          <p:nvPr/>
        </p:nvSpPr>
        <p:spPr>
          <a:xfrm rot="5400000">
            <a:off x="4509639" y="2177316"/>
            <a:ext cx="3163085" cy="3163085"/>
          </a:xfrm>
          <a:prstGeom prst="arc">
            <a:avLst>
              <a:gd name="adj1" fmla="val 14429297"/>
              <a:gd name="adj2" fmla="val 17984049"/>
            </a:avLst>
          </a:prstGeom>
          <a:ln w="19050">
            <a:solidFill>
              <a:schemeClr val="tx1"/>
            </a:solidFill>
            <a:headEnd type="arrow"/>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139"/>
            <a:endParaRPr lang="en-US">
              <a:solidFill>
                <a:srgbClr val="282828"/>
              </a:solidFill>
              <a:latin typeface="Segoe UI"/>
            </a:endParaRPr>
          </a:p>
        </p:txBody>
      </p:sp>
    </p:spTree>
    <p:extLst>
      <p:ext uri="{BB962C8B-B14F-4D97-AF65-F5344CB8AC3E}">
        <p14:creationId xmlns:p14="http://schemas.microsoft.com/office/powerpoint/2010/main" val="341327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arn(outHorizontal)">
                                      <p:cBhvr>
                                        <p:cTn id="7" dur="500"/>
                                        <p:tgtEl>
                                          <p:spTgt spid="112"/>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500"/>
                                        <p:tgtEl>
                                          <p:spTgt spid="3"/>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09"/>
                                        </p:tgtEl>
                                        <p:attrNameLst>
                                          <p:attrName>style.visibility</p:attrName>
                                        </p:attrNameLst>
                                      </p:cBhvr>
                                      <p:to>
                                        <p:strVal val="visible"/>
                                      </p:to>
                                    </p:set>
                                    <p:animEffect transition="in" filter="barn(outHorizontal)">
                                      <p:cBhvr>
                                        <p:cTn id="13" dur="500"/>
                                        <p:tgtEl>
                                          <p:spTgt spid="109"/>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barn(outVertical)">
                                      <p:cBhvr>
                                        <p:cTn id="16" dur="500"/>
                                        <p:tgtEl>
                                          <p:spTgt spid="110"/>
                                        </p:tgtEl>
                                      </p:cBhvr>
                                    </p:animEffect>
                                  </p:childTnLst>
                                </p:cTn>
                              </p:par>
                              <p:par>
                                <p:cTn id="17" presetID="53" presetClass="entr" presetSubtype="16" fill="hold" nodeType="withEffect">
                                  <p:stCondLst>
                                    <p:cond delay="25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Effect transition="in" filter="fade">
                                      <p:cBhvr>
                                        <p:cTn id="26" dur="500"/>
                                        <p:tgtEl>
                                          <p:spTgt spid="10"/>
                                        </p:tgtEl>
                                      </p:cBhvr>
                                    </p:animEffect>
                                  </p:childTnLst>
                                </p:cTn>
                              </p:par>
                              <p:par>
                                <p:cTn id="27" presetID="53" presetClass="entr" presetSubtype="16" fill="hold" nodeType="withEffect">
                                  <p:stCondLst>
                                    <p:cond delay="25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par>
                                <p:cTn id="32" presetID="53" presetClass="entr" presetSubtype="16" fill="hold" nodeType="withEffect">
                                  <p:stCondLst>
                                    <p:cond delay="25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42" presetClass="path" presetSubtype="0" decel="100000" fill="hold" nodeType="withEffect">
                                  <p:stCondLst>
                                    <p:cond delay="0"/>
                                  </p:stCondLst>
                                  <p:childTnLst>
                                    <p:animMotion origin="layout" path="M 2.8721E-6 -4.67544E-7 L 2.8721E-6 0.04358 " pathEditMode="relative" rAng="0" ptsTypes="AA">
                                      <p:cBhvr>
                                        <p:cTn id="42" dur="500" spd="-100000" fill="hold"/>
                                        <p:tgtEl>
                                          <p:spTgt spid="15"/>
                                        </p:tgtEl>
                                        <p:attrNameLst>
                                          <p:attrName>ppt_x</p:attrName>
                                          <p:attrName>ppt_y</p:attrName>
                                        </p:attrNameLst>
                                      </p:cBhvr>
                                      <p:rCtr x="0" y="2179"/>
                                    </p:animMotion>
                                  </p:childTnLst>
                                </p:cTn>
                              </p:par>
                              <p:par>
                                <p:cTn id="43" presetID="10" presetClass="entr" presetSubtype="0" fill="hold" nodeType="withEffect">
                                  <p:stCondLst>
                                    <p:cond delay="2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42" presetClass="path" presetSubtype="0" decel="100000" fill="hold" nodeType="withEffect">
                                  <p:stCondLst>
                                    <p:cond delay="250"/>
                                  </p:stCondLst>
                                  <p:childTnLst>
                                    <p:animMotion origin="layout" path="M 2.49936E-6 -3.04585E-6 L 2.49936E-6 0.04358 " pathEditMode="relative" rAng="0" ptsTypes="AA">
                                      <p:cBhvr>
                                        <p:cTn id="47" dur="500" spd="-100000" fill="hold"/>
                                        <p:tgtEl>
                                          <p:spTgt spid="14"/>
                                        </p:tgtEl>
                                        <p:attrNameLst>
                                          <p:attrName>ppt_x</p:attrName>
                                          <p:attrName>ppt_y</p:attrName>
                                        </p:attrNameLst>
                                      </p:cBhvr>
                                      <p:rCtr x="0" y="2179"/>
                                    </p:animMotion>
                                  </p:childTnLst>
                                </p:cTn>
                              </p:par>
                              <p:par>
                                <p:cTn id="48" presetID="10" presetClass="entr" presetSubtype="0" fill="hold" nodeType="withEffect">
                                  <p:stCondLst>
                                    <p:cond delay="50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42" presetClass="path" presetSubtype="0" decel="100000" fill="hold" nodeType="withEffect">
                                  <p:stCondLst>
                                    <p:cond delay="500"/>
                                  </p:stCondLst>
                                  <p:childTnLst>
                                    <p:animMotion origin="layout" path="M 2.8721E-6 -4.67544E-7 L 2.8721E-6 0.04358 " pathEditMode="relative" rAng="0" ptsTypes="AA">
                                      <p:cBhvr>
                                        <p:cTn id="52" dur="500" spd="-100000" fill="hold"/>
                                        <p:tgtEl>
                                          <p:spTgt spid="16"/>
                                        </p:tgtEl>
                                        <p:attrNameLst>
                                          <p:attrName>ppt_x</p:attrName>
                                          <p:attrName>ppt_y</p:attrName>
                                        </p:attrNameLst>
                                      </p:cBhvr>
                                      <p:rCtr x="0" y="2179"/>
                                    </p:animMotion>
                                  </p:childTnLst>
                                </p:cTn>
                              </p:par>
                              <p:par>
                                <p:cTn id="53" presetID="10" presetClass="entr" presetSubtype="0" fill="hold" nodeType="withEffect">
                                  <p:stCondLst>
                                    <p:cond delay="75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42" presetClass="path" presetSubtype="0" decel="100000" fill="hold" nodeType="withEffect">
                                  <p:stCondLst>
                                    <p:cond delay="750"/>
                                  </p:stCondLst>
                                  <p:childTnLst>
                                    <p:animMotion origin="layout" path="M 2.8721E-6 -4.67544E-7 L 2.8721E-6 0.04358 " pathEditMode="relative" rAng="0" ptsTypes="AA">
                                      <p:cBhvr>
                                        <p:cTn id="57" dur="500" spd="-100000" fill="hold"/>
                                        <p:tgtEl>
                                          <p:spTgt spid="13"/>
                                        </p:tgtEl>
                                        <p:attrNameLst>
                                          <p:attrName>ppt_x</p:attrName>
                                          <p:attrName>ppt_y</p:attrName>
                                        </p:attrNameLst>
                                      </p:cBhvr>
                                      <p:rCtr x="0" y="217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8B7E21-D9E8-460A-AE01-F2D893966B19}"/>
              </a:ext>
            </a:extLst>
          </p:cNvPr>
          <p:cNvPicPr>
            <a:picLocks noChangeAspect="1"/>
          </p:cNvPicPr>
          <p:nvPr/>
        </p:nvPicPr>
        <p:blipFill>
          <a:blip r:embed="rId3"/>
          <a:stretch>
            <a:fillRect/>
          </a:stretch>
        </p:blipFill>
        <p:spPr>
          <a:xfrm>
            <a:off x="412306" y="2474985"/>
            <a:ext cx="2185390" cy="1563253"/>
          </a:xfrm>
          <a:prstGeom prst="rect">
            <a:avLst/>
          </a:prstGeom>
        </p:spPr>
      </p:pic>
      <p:pic>
        <p:nvPicPr>
          <p:cNvPr id="33" name="Picture 32">
            <a:extLst>
              <a:ext uri="{FF2B5EF4-FFF2-40B4-BE49-F238E27FC236}">
                <a16:creationId xmlns:a16="http://schemas.microsoft.com/office/drawing/2014/main" id="{25F6F9F6-E5E2-40D3-A20B-40CDB7D130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12305" y="4382307"/>
            <a:ext cx="2384964" cy="1520293"/>
          </a:xfrm>
          <a:prstGeom prst="rect">
            <a:avLst/>
          </a:prstGeom>
        </p:spPr>
      </p:pic>
      <p:sp>
        <p:nvSpPr>
          <p:cNvPr id="39" name="TextBox 38"/>
          <p:cNvSpPr txBox="1"/>
          <p:nvPr/>
        </p:nvSpPr>
        <p:spPr>
          <a:xfrm>
            <a:off x="412306" y="6234075"/>
            <a:ext cx="2384964" cy="488852"/>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ea typeface="Segoe UI" charset="0"/>
                <a:cs typeface="Segoe UI" charset="0"/>
              </a:rPr>
              <a:t>Unlock valuable insights in hours</a:t>
            </a:r>
          </a:p>
        </p:txBody>
      </p:sp>
      <p:sp>
        <p:nvSpPr>
          <p:cNvPr id="54" name="TextBox 53"/>
          <p:cNvSpPr txBox="1"/>
          <p:nvPr/>
        </p:nvSpPr>
        <p:spPr>
          <a:xfrm>
            <a:off x="427230" y="1968846"/>
            <a:ext cx="1858266" cy="271549"/>
          </a:xfrm>
          <a:prstGeom prst="rect">
            <a:avLst/>
          </a:prstGeom>
          <a:noFill/>
        </p:spPr>
        <p:txBody>
          <a:bodyPr wrap="non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Decision makers</a:t>
            </a:r>
          </a:p>
        </p:txBody>
      </p:sp>
      <p:grpSp>
        <p:nvGrpSpPr>
          <p:cNvPr id="7" name="Group 6">
            <a:extLst>
              <a:ext uri="{FF2B5EF4-FFF2-40B4-BE49-F238E27FC236}">
                <a16:creationId xmlns:a16="http://schemas.microsoft.com/office/drawing/2014/main" id="{41A4D1A3-F29D-4349-85FB-7765C2A18E1D}"/>
              </a:ext>
            </a:extLst>
          </p:cNvPr>
          <p:cNvGrpSpPr/>
          <p:nvPr/>
        </p:nvGrpSpPr>
        <p:grpSpPr>
          <a:xfrm>
            <a:off x="1841646" y="5006894"/>
            <a:ext cx="1235981" cy="1132085"/>
            <a:chOff x="397551" y="3351794"/>
            <a:chExt cx="1680754" cy="1539474"/>
          </a:xfrm>
        </p:grpSpPr>
        <p:sp>
          <p:nvSpPr>
            <p:cNvPr id="56" name="Oval 55"/>
            <p:cNvSpPr/>
            <p:nvPr/>
          </p:nvSpPr>
          <p:spPr bwMode="auto">
            <a:xfrm>
              <a:off x="468192" y="3351794"/>
              <a:ext cx="1539474"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ea typeface="Segoe UI" pitchFamily="34" charset="0"/>
                <a:cs typeface="Segoe UI" pitchFamily="34" charset="0"/>
              </a:endParaRPr>
            </a:p>
          </p:txBody>
        </p:sp>
        <p:sp>
          <p:nvSpPr>
            <p:cNvPr id="57" name="TextBox 56"/>
            <p:cNvSpPr txBox="1"/>
            <p:nvPr/>
          </p:nvSpPr>
          <p:spPr>
            <a:xfrm>
              <a:off x="397551" y="3789740"/>
              <a:ext cx="1680754" cy="853280"/>
            </a:xfrm>
            <a:prstGeom prst="rect">
              <a:avLst/>
            </a:prstGeom>
            <a:noFill/>
            <a:ln>
              <a:noFill/>
            </a:ln>
          </p:spPr>
          <p:txBody>
            <a:bodyPr wrap="square" lIns="182828" tIns="146263" rIns="182828" bIns="146263" rtlCol="0">
              <a:spAutoFit/>
            </a:bodyPr>
            <a:lstStyle/>
            <a:p>
              <a:pPr algn="ctr" defTabSz="914026">
                <a:lnSpc>
                  <a:spcPct val="90000"/>
                </a:lnSpc>
                <a:spcAft>
                  <a:spcPts val="600"/>
                </a:spcAft>
                <a:defRPr/>
              </a:pPr>
              <a:r>
                <a:rPr lang="en-US" sz="1175">
                  <a:solidFill>
                    <a:srgbClr val="282828"/>
                  </a:solidFill>
                  <a:latin typeface="Segoe UI Semibold"/>
                </a:rPr>
                <a:t>Insights apps</a:t>
              </a:r>
            </a:p>
          </p:txBody>
        </p:sp>
      </p:grpSp>
      <p:sp>
        <p:nvSpPr>
          <p:cNvPr id="58" name="Title 9"/>
          <p:cNvSpPr>
            <a:spLocks noGrp="1"/>
          </p:cNvSpPr>
          <p:nvPr>
            <p:ph type="title"/>
          </p:nvPr>
        </p:nvSpPr>
        <p:spPr/>
        <p:txBody>
          <a:bodyPr/>
          <a:lstStyle/>
          <a:p>
            <a:r>
              <a:rPr lang="en-IN" dirty="0"/>
              <a:t>Create insight applications in the Enterprise</a:t>
            </a:r>
            <a:endParaRPr lang="en-US" dirty="0"/>
          </a:p>
        </p:txBody>
      </p:sp>
      <p:grpSp>
        <p:nvGrpSpPr>
          <p:cNvPr id="13" name="Group 12">
            <a:extLst>
              <a:ext uri="{FF2B5EF4-FFF2-40B4-BE49-F238E27FC236}">
                <a16:creationId xmlns:a16="http://schemas.microsoft.com/office/drawing/2014/main" id="{2CC0185D-F56C-439B-BB1D-4AE01A798ACE}"/>
              </a:ext>
            </a:extLst>
          </p:cNvPr>
          <p:cNvGrpSpPr/>
          <p:nvPr/>
        </p:nvGrpSpPr>
        <p:grpSpPr>
          <a:xfrm>
            <a:off x="4293481" y="1979711"/>
            <a:ext cx="3030831" cy="3005566"/>
            <a:chOff x="4549475" y="2368328"/>
            <a:chExt cx="3092043" cy="3066269"/>
          </a:xfrm>
        </p:grpSpPr>
        <p:sp>
          <p:nvSpPr>
            <p:cNvPr id="40" name="TextBox 39"/>
            <p:cNvSpPr txBox="1"/>
            <p:nvPr/>
          </p:nvSpPr>
          <p:spPr>
            <a:xfrm>
              <a:off x="4549475" y="4935872"/>
              <a:ext cx="2676389" cy="498725"/>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cs typeface="Segoe UI" charset="0"/>
                </a:rPr>
                <a:t>Create self-service customization</a:t>
              </a:r>
            </a:p>
          </p:txBody>
        </p:sp>
        <p:pic>
          <p:nvPicPr>
            <p:cNvPr id="44" name="Picture 43"/>
            <p:cNvPicPr>
              <a:picLocks noChangeAspect="1"/>
            </p:cNvPicPr>
            <p:nvPr/>
          </p:nvPicPr>
          <p:blipFill>
            <a:blip r:embed="rId5"/>
            <a:stretch>
              <a:fillRect/>
            </a:stretch>
          </p:blipFill>
          <p:spPr>
            <a:xfrm>
              <a:off x="4549475" y="2883529"/>
              <a:ext cx="2664893" cy="1675812"/>
            </a:xfrm>
            <a:prstGeom prst="rect">
              <a:avLst/>
            </a:prstGeom>
            <a:ln>
              <a:solidFill>
                <a:schemeClr val="accent4"/>
              </a:solidFill>
            </a:ln>
          </p:spPr>
        </p:pic>
        <p:sp>
          <p:nvSpPr>
            <p:cNvPr id="45" name="TextBox 44"/>
            <p:cNvSpPr txBox="1"/>
            <p:nvPr/>
          </p:nvSpPr>
          <p:spPr>
            <a:xfrm>
              <a:off x="4549475" y="2368328"/>
              <a:ext cx="1995161" cy="277033"/>
            </a:xfrm>
            <a:prstGeom prst="rect">
              <a:avLst/>
            </a:prstGeom>
            <a:noFill/>
          </p:spPr>
          <p:txBody>
            <a:bodyPr wrap="non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Business analysts</a:t>
              </a:r>
            </a:p>
          </p:txBody>
        </p:sp>
        <p:grpSp>
          <p:nvGrpSpPr>
            <p:cNvPr id="8" name="Group 7">
              <a:extLst>
                <a:ext uri="{FF2B5EF4-FFF2-40B4-BE49-F238E27FC236}">
                  <a16:creationId xmlns:a16="http://schemas.microsoft.com/office/drawing/2014/main" id="{F21DCBF2-0B50-400A-AFE0-528E232EB0EF}"/>
                </a:ext>
              </a:extLst>
            </p:cNvPr>
            <p:cNvGrpSpPr/>
            <p:nvPr/>
          </p:nvGrpSpPr>
          <p:grpSpPr>
            <a:xfrm>
              <a:off x="6486568" y="3568710"/>
              <a:ext cx="1154950" cy="1154950"/>
              <a:chOff x="4280751" y="3376448"/>
              <a:chExt cx="1539474" cy="1539474"/>
            </a:xfrm>
          </p:grpSpPr>
          <p:sp>
            <p:nvSpPr>
              <p:cNvPr id="60" name="Oval 59"/>
              <p:cNvSpPr/>
              <p:nvPr/>
            </p:nvSpPr>
            <p:spPr bwMode="auto">
              <a:xfrm>
                <a:off x="4280751" y="3376448"/>
                <a:ext cx="1539474"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cs typeface="Segoe UI" pitchFamily="34" charset="0"/>
                </a:endParaRPr>
              </a:p>
            </p:txBody>
          </p:sp>
          <p:pic>
            <p:nvPicPr>
              <p:cNvPr id="61" name="Picture 60"/>
              <p:cNvPicPr>
                <a:picLocks noChangeAspect="1"/>
              </p:cNvPicPr>
              <p:nvPr/>
            </p:nvPicPr>
            <p:blipFill>
              <a:blip r:embed="rId6">
                <a:duotone>
                  <a:schemeClr val="accent5">
                    <a:shade val="45000"/>
                    <a:satMod val="135000"/>
                  </a:schemeClr>
                  <a:prstClr val="white"/>
                </a:duotone>
              </a:blip>
              <a:stretch>
                <a:fillRect/>
              </a:stretch>
            </p:blipFill>
            <p:spPr>
              <a:xfrm>
                <a:off x="4509975" y="3766041"/>
                <a:ext cx="1049391" cy="794525"/>
              </a:xfrm>
              <a:prstGeom prst="rect">
                <a:avLst/>
              </a:prstGeom>
            </p:spPr>
          </p:pic>
        </p:grpSp>
      </p:grpSp>
      <p:grpSp>
        <p:nvGrpSpPr>
          <p:cNvPr id="12" name="Group 11">
            <a:extLst>
              <a:ext uri="{FF2B5EF4-FFF2-40B4-BE49-F238E27FC236}">
                <a16:creationId xmlns:a16="http://schemas.microsoft.com/office/drawing/2014/main" id="{42C449E9-65D4-46C2-8245-81BE14B5D7E6}"/>
              </a:ext>
            </a:extLst>
          </p:cNvPr>
          <p:cNvGrpSpPr/>
          <p:nvPr/>
        </p:nvGrpSpPr>
        <p:grpSpPr>
          <a:xfrm>
            <a:off x="8455499" y="1979711"/>
            <a:ext cx="3231679" cy="3005566"/>
            <a:chOff x="8625389" y="2368328"/>
            <a:chExt cx="3296949" cy="3066269"/>
          </a:xfrm>
        </p:grpSpPr>
        <p:sp>
          <p:nvSpPr>
            <p:cNvPr id="41" name="TextBox 40"/>
            <p:cNvSpPr txBox="1"/>
            <p:nvPr/>
          </p:nvSpPr>
          <p:spPr>
            <a:xfrm>
              <a:off x="8625389" y="4935872"/>
              <a:ext cx="2676391" cy="498725"/>
            </a:xfrm>
            <a:prstGeom prst="rect">
              <a:avLst/>
            </a:prstGeom>
            <a:noFill/>
          </p:spPr>
          <p:txBody>
            <a:bodyPr wrap="square" lIns="0" tIns="0" rIns="0" bIns="0" rtlCol="0">
              <a:spAutoFit/>
            </a:bodyPr>
            <a:lstStyle/>
            <a:p>
              <a:pPr defTabSz="913817">
                <a:lnSpc>
                  <a:spcPct val="90000"/>
                </a:lnSpc>
                <a:spcAft>
                  <a:spcPts val="588"/>
                </a:spcAft>
                <a:defRPr/>
              </a:pPr>
              <a:r>
                <a:rPr lang="en-US" sz="1765">
                  <a:solidFill>
                    <a:srgbClr val="282828"/>
                  </a:solidFill>
                  <a:latin typeface="Segoe UI"/>
                  <a:cs typeface="Segoe UI" charset="0"/>
                </a:rPr>
                <a:t>Harness full AI tool suites and frameworks</a:t>
              </a:r>
            </a:p>
          </p:txBody>
        </p:sp>
        <p:sp>
          <p:nvSpPr>
            <p:cNvPr id="48" name="TextBox 47"/>
            <p:cNvSpPr txBox="1"/>
            <p:nvPr/>
          </p:nvSpPr>
          <p:spPr>
            <a:xfrm>
              <a:off x="8625389" y="2368328"/>
              <a:ext cx="3296949" cy="277033"/>
            </a:xfrm>
            <a:prstGeom prst="rect">
              <a:avLst/>
            </a:prstGeom>
            <a:noFill/>
          </p:spPr>
          <p:txBody>
            <a:bodyPr wrap="square" lIns="0" tIns="0" rIns="0" bIns="0" rtlCol="0">
              <a:spAutoFit/>
            </a:bodyPr>
            <a:lstStyle/>
            <a:p>
              <a:pPr defTabSz="914026">
                <a:lnSpc>
                  <a:spcPct val="90000"/>
                </a:lnSpc>
                <a:spcAft>
                  <a:spcPts val="600"/>
                </a:spcAft>
                <a:defRPr/>
              </a:pPr>
              <a:r>
                <a:rPr lang="en-US" sz="1961">
                  <a:solidFill>
                    <a:srgbClr val="282828"/>
                  </a:solidFill>
                  <a:latin typeface="Segoe UI Semibold"/>
                  <a:cs typeface="Segoe UI" panose="020B0502040204020203" pitchFamily="34" charset="0"/>
                </a:rPr>
                <a:t>Developers</a:t>
              </a:r>
            </a:p>
          </p:txBody>
        </p:sp>
        <p:grpSp>
          <p:nvGrpSpPr>
            <p:cNvPr id="11" name="Group 10">
              <a:extLst>
                <a:ext uri="{FF2B5EF4-FFF2-40B4-BE49-F238E27FC236}">
                  <a16:creationId xmlns:a16="http://schemas.microsoft.com/office/drawing/2014/main" id="{03A9756C-6CE9-4520-AF03-840D48362888}"/>
                </a:ext>
              </a:extLst>
            </p:cNvPr>
            <p:cNvGrpSpPr/>
            <p:nvPr/>
          </p:nvGrpSpPr>
          <p:grpSpPr>
            <a:xfrm>
              <a:off x="8625389" y="2888564"/>
              <a:ext cx="2055736" cy="1594825"/>
              <a:chOff x="9276779" y="2888564"/>
              <a:chExt cx="2055736" cy="1594825"/>
            </a:xfrm>
          </p:grpSpPr>
          <p:grpSp>
            <p:nvGrpSpPr>
              <p:cNvPr id="10" name="Group 9">
                <a:extLst>
                  <a:ext uri="{FF2B5EF4-FFF2-40B4-BE49-F238E27FC236}">
                    <a16:creationId xmlns:a16="http://schemas.microsoft.com/office/drawing/2014/main" id="{25A6FD51-8F0A-433E-8E49-9940142AE6AD}"/>
                  </a:ext>
                </a:extLst>
              </p:cNvPr>
              <p:cNvGrpSpPr/>
              <p:nvPr/>
            </p:nvGrpSpPr>
            <p:grpSpPr>
              <a:xfrm>
                <a:off x="9276779" y="2888564"/>
                <a:ext cx="2055736" cy="1594825"/>
                <a:chOff x="9276779" y="2888564"/>
                <a:chExt cx="2055736" cy="1594825"/>
              </a:xfrm>
            </p:grpSpPr>
            <p:pic>
              <p:nvPicPr>
                <p:cNvPr id="47" name="Picture 46"/>
                <p:cNvPicPr/>
                <p:nvPr/>
              </p:nvPicPr>
              <p:blipFill rotWithShape="1">
                <a:blip r:embed="rId7"/>
                <a:srcRect l="8171" t="4128" r="8784" b="8126"/>
                <a:stretch/>
              </p:blipFill>
              <p:spPr>
                <a:xfrm>
                  <a:off x="9276779" y="2888564"/>
                  <a:ext cx="2055736" cy="1594825"/>
                </a:xfrm>
                <a:prstGeom prst="rect">
                  <a:avLst/>
                </a:prstGeom>
                <a:ln w="9525" cap="sq">
                  <a:solidFill>
                    <a:srgbClr val="00BCF2"/>
                  </a:solidFill>
                  <a:prstDash val="solid"/>
                  <a:miter lim="800000"/>
                </a:ln>
                <a:effectLst/>
              </p:spPr>
            </p:pic>
            <p:sp>
              <p:nvSpPr>
                <p:cNvPr id="2" name="Rectangle 1">
                  <a:extLst>
                    <a:ext uri="{FF2B5EF4-FFF2-40B4-BE49-F238E27FC236}">
                      <a16:creationId xmlns:a16="http://schemas.microsoft.com/office/drawing/2014/main" id="{00BE8633-C07B-477B-ABC2-9C2C1EB6097E}"/>
                    </a:ext>
                  </a:extLst>
                </p:cNvPr>
                <p:cNvSpPr/>
                <p:nvPr/>
              </p:nvSpPr>
              <p:spPr>
                <a:xfrm>
                  <a:off x="9321902" y="3163687"/>
                  <a:ext cx="2010613" cy="679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6" tIns="60943" rIns="121886" bIns="60943" numCol="1" spcCol="0" rtlCol="0" fromWordArt="0" anchor="ctr" anchorCtr="0" forceAA="0" compatLnSpc="1">
                  <a:prstTxWarp prst="textNoShape">
                    <a:avLst/>
                  </a:prstTxWarp>
                  <a:noAutofit/>
                </a:bodyPr>
                <a:lstStyle/>
                <a:p>
                  <a:pPr algn="ctr" defTabSz="914049">
                    <a:defRPr/>
                  </a:pPr>
                  <a:endParaRPr lang="en-US" sz="2400">
                    <a:solidFill>
                      <a:srgbClr val="505050"/>
                    </a:solidFill>
                    <a:latin typeface="Segoe UI"/>
                  </a:endParaRPr>
                </a:p>
              </p:txBody>
            </p:sp>
          </p:grpSp>
          <p:pic>
            <p:nvPicPr>
              <p:cNvPr id="3" name="Picture 2">
                <a:extLst>
                  <a:ext uri="{FF2B5EF4-FFF2-40B4-BE49-F238E27FC236}">
                    <a16:creationId xmlns:a16="http://schemas.microsoft.com/office/drawing/2014/main" id="{A1F89905-7596-47D3-AD68-9B645A89D3BE}"/>
                  </a:ext>
                </a:extLst>
              </p:cNvPr>
              <p:cNvPicPr>
                <a:picLocks noChangeAspect="1"/>
              </p:cNvPicPr>
              <p:nvPr/>
            </p:nvPicPr>
            <p:blipFill>
              <a:blip r:embed="rId8"/>
              <a:stretch>
                <a:fillRect/>
              </a:stretch>
            </p:blipFill>
            <p:spPr>
              <a:xfrm>
                <a:off x="9854292" y="3237662"/>
                <a:ext cx="1248188" cy="508843"/>
              </a:xfrm>
              <a:prstGeom prst="rect">
                <a:avLst/>
              </a:prstGeom>
            </p:spPr>
          </p:pic>
        </p:grpSp>
        <p:grpSp>
          <p:nvGrpSpPr>
            <p:cNvPr id="9" name="Group 8">
              <a:extLst>
                <a:ext uri="{FF2B5EF4-FFF2-40B4-BE49-F238E27FC236}">
                  <a16:creationId xmlns:a16="http://schemas.microsoft.com/office/drawing/2014/main" id="{332D968A-35A4-451D-89AE-CCA2E6DCDEC2}"/>
                </a:ext>
              </a:extLst>
            </p:cNvPr>
            <p:cNvGrpSpPr/>
            <p:nvPr/>
          </p:nvGrpSpPr>
          <p:grpSpPr>
            <a:xfrm>
              <a:off x="10185199" y="3576577"/>
              <a:ext cx="1154952" cy="1154950"/>
              <a:chOff x="8339367" y="3384315"/>
              <a:chExt cx="1539475" cy="1539474"/>
            </a:xfrm>
          </p:grpSpPr>
          <p:sp>
            <p:nvSpPr>
              <p:cNvPr id="63" name="Oval 62"/>
              <p:cNvSpPr/>
              <p:nvPr/>
            </p:nvSpPr>
            <p:spPr bwMode="auto">
              <a:xfrm>
                <a:off x="8339367" y="3384315"/>
                <a:ext cx="1539475" cy="1539474"/>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cs typeface="Segoe UI" pitchFamily="34" charset="0"/>
                </a:endParaRPr>
              </a:p>
            </p:txBody>
          </p:sp>
          <p:pic>
            <p:nvPicPr>
              <p:cNvPr id="64" name="Picture 6" descr="Image result for azure data platform icon transparent"/>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a:stretch/>
            </p:blipFill>
            <p:spPr bwMode="auto">
              <a:xfrm>
                <a:off x="8527691" y="3619719"/>
                <a:ext cx="1161686" cy="891156"/>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22" name="Text Placeholder 2">
            <a:extLst>
              <a:ext uri="{FF2B5EF4-FFF2-40B4-BE49-F238E27FC236}">
                <a16:creationId xmlns:a16="http://schemas.microsoft.com/office/drawing/2014/main" id="{297FA836-A672-477F-B6E8-C793A2012288}"/>
              </a:ext>
            </a:extLst>
          </p:cNvPr>
          <p:cNvSpPr txBox="1">
            <a:spLocks/>
          </p:cNvSpPr>
          <p:nvPr/>
        </p:nvSpPr>
        <p:spPr>
          <a:xfrm>
            <a:off x="427229" y="916890"/>
            <a:ext cx="11259949" cy="351061"/>
          </a:xfrm>
          <a:prstGeom prst="rect">
            <a:avLst/>
          </a:prstGeom>
        </p:spPr>
        <p:txBody>
          <a:bodyPr vert="horz"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49" fontAlgn="base">
              <a:lnSpc>
                <a:spcPts val="2400"/>
              </a:lnSpc>
              <a:defRPr/>
            </a:pPr>
            <a:r>
              <a:rPr lang="en-US" sz="1961" dirty="0">
                <a:solidFill>
                  <a:srgbClr val="282828"/>
                </a:solidFill>
                <a:latin typeface="Segoe UI Light" panose="020B0502040204020203" pitchFamily="34" charset="0"/>
                <a:cs typeface="Segoe UI Light" panose="020B0502040204020203" pitchFamily="34" charset="0"/>
              </a:rPr>
              <a:t>Anyone can develop custom insights using key organizational data</a:t>
            </a:r>
          </a:p>
        </p:txBody>
      </p:sp>
      <p:cxnSp>
        <p:nvCxnSpPr>
          <p:cNvPr id="35" name="Straight Connector 34">
            <a:extLst>
              <a:ext uri="{FF2B5EF4-FFF2-40B4-BE49-F238E27FC236}">
                <a16:creationId xmlns:a16="http://schemas.microsoft.com/office/drawing/2014/main" id="{022918A3-A56E-4C7C-B06D-039F52E3EDF1}"/>
              </a:ext>
            </a:extLst>
          </p:cNvPr>
          <p:cNvCxnSpPr>
            <a:cxnSpLocks/>
          </p:cNvCxnSpPr>
          <p:nvPr/>
        </p:nvCxnSpPr>
        <p:spPr>
          <a:xfrm>
            <a:off x="438160"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70692C2-610D-4C1A-9244-600F99B3ACDD}"/>
              </a:ext>
            </a:extLst>
          </p:cNvPr>
          <p:cNvCxnSpPr>
            <a:cxnSpLocks/>
          </p:cNvCxnSpPr>
          <p:nvPr/>
        </p:nvCxnSpPr>
        <p:spPr>
          <a:xfrm>
            <a:off x="4293479"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344834F-8D37-4D65-9834-BEFE7AD30265}"/>
              </a:ext>
            </a:extLst>
          </p:cNvPr>
          <p:cNvCxnSpPr>
            <a:cxnSpLocks/>
          </p:cNvCxnSpPr>
          <p:nvPr/>
        </p:nvCxnSpPr>
        <p:spPr>
          <a:xfrm>
            <a:off x="8455497" y="1719820"/>
            <a:ext cx="817760" cy="0"/>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D6006821-478B-4367-89F4-39636D9D4D08}"/>
              </a:ext>
            </a:extLst>
          </p:cNvPr>
          <p:cNvSpPr/>
          <p:nvPr/>
        </p:nvSpPr>
        <p:spPr bwMode="auto">
          <a:xfrm>
            <a:off x="1937824" y="3145408"/>
            <a:ext cx="1132086" cy="1132085"/>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091" fontAlgn="base">
              <a:lnSpc>
                <a:spcPct val="90000"/>
              </a:lnSpc>
              <a:spcBef>
                <a:spcPct val="0"/>
              </a:spcBef>
              <a:spcAft>
                <a:spcPct val="0"/>
              </a:spcAft>
              <a:defRPr/>
            </a:pPr>
            <a:endParaRPr lang="en-US" sz="2400" err="1">
              <a:solidFill>
                <a:srgbClr val="505050"/>
              </a:solidFill>
              <a:latin typeface="Segoe UI Semilight"/>
              <a:ea typeface="Segoe UI" pitchFamily="34" charset="0"/>
              <a:cs typeface="Segoe UI" pitchFamily="34" charset="0"/>
            </a:endParaRPr>
          </a:p>
        </p:txBody>
      </p:sp>
      <p:grpSp>
        <p:nvGrpSpPr>
          <p:cNvPr id="46" name="Group 45">
            <a:extLst>
              <a:ext uri="{FF2B5EF4-FFF2-40B4-BE49-F238E27FC236}">
                <a16:creationId xmlns:a16="http://schemas.microsoft.com/office/drawing/2014/main" id="{07F10F5F-9765-4BCD-A87B-B40DE4F005FD}"/>
              </a:ext>
            </a:extLst>
          </p:cNvPr>
          <p:cNvGrpSpPr/>
          <p:nvPr/>
        </p:nvGrpSpPr>
        <p:grpSpPr>
          <a:xfrm>
            <a:off x="2020169" y="3561785"/>
            <a:ext cx="1259089" cy="362869"/>
            <a:chOff x="5654425" y="3880683"/>
            <a:chExt cx="1284518" cy="370197"/>
          </a:xfrm>
        </p:grpSpPr>
        <p:sp>
          <p:nvSpPr>
            <p:cNvPr id="49" name="TextBox 48">
              <a:extLst>
                <a:ext uri="{FF2B5EF4-FFF2-40B4-BE49-F238E27FC236}">
                  <a16:creationId xmlns:a16="http://schemas.microsoft.com/office/drawing/2014/main" id="{09910A8F-9B5B-453E-8687-1C2A68990474}"/>
                </a:ext>
              </a:extLst>
            </p:cNvPr>
            <p:cNvSpPr txBox="1"/>
            <p:nvPr/>
          </p:nvSpPr>
          <p:spPr>
            <a:xfrm>
              <a:off x="5874381" y="3880683"/>
              <a:ext cx="1064562" cy="370197"/>
            </a:xfrm>
            <a:prstGeom prst="rect">
              <a:avLst/>
            </a:prstGeom>
            <a:noFill/>
          </p:spPr>
          <p:txBody>
            <a:bodyPr wrap="square" rtlCol="0">
              <a:spAutoFit/>
            </a:bodyPr>
            <a:lstStyle/>
            <a:p>
              <a:pPr defTabSz="914049">
                <a:lnSpc>
                  <a:spcPct val="80000"/>
                </a:lnSpc>
                <a:defRPr/>
              </a:pPr>
              <a:r>
                <a:rPr lang="en-US" sz="1077">
                  <a:solidFill>
                    <a:srgbClr val="282828"/>
                  </a:solidFill>
                  <a:latin typeface="Segoe UI"/>
                </a:rPr>
                <a:t>Workplace Analytics</a:t>
              </a:r>
            </a:p>
          </p:txBody>
        </p:sp>
        <p:pic>
          <p:nvPicPr>
            <p:cNvPr id="50" name="Picture 49" descr="A close up of a logo&#10;&#10;Description generated with very high confidence">
              <a:extLst>
                <a:ext uri="{FF2B5EF4-FFF2-40B4-BE49-F238E27FC236}">
                  <a16:creationId xmlns:a16="http://schemas.microsoft.com/office/drawing/2014/main" id="{7A79DDDE-3F17-4CAB-9E79-A56ECB43B11F}"/>
                </a:ext>
              </a:extLst>
            </p:cNvPr>
            <p:cNvPicPr>
              <a:picLocks noChangeAspect="1"/>
            </p:cNvPicPr>
            <p:nvPr/>
          </p:nvPicPr>
          <p:blipFill>
            <a:blip r:embed="rId10">
              <a:duotone>
                <a:prstClr val="black"/>
                <a:schemeClr val="accent1">
                  <a:tint val="45000"/>
                  <a:satMod val="400000"/>
                </a:schemeClr>
              </a:duotone>
            </a:blip>
            <a:stretch>
              <a:fillRect/>
            </a:stretch>
          </p:blipFill>
          <p:spPr>
            <a:xfrm>
              <a:off x="5654425" y="3909806"/>
              <a:ext cx="250952" cy="250952"/>
            </a:xfrm>
            <a:prstGeom prst="rect">
              <a:avLst/>
            </a:prstGeom>
          </p:spPr>
        </p:pic>
      </p:grpSp>
    </p:spTree>
    <p:extLst>
      <p:ext uri="{BB962C8B-B14F-4D97-AF65-F5344CB8AC3E}">
        <p14:creationId xmlns:p14="http://schemas.microsoft.com/office/powerpoint/2010/main" val="427893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par>
                                <p:cTn id="12" presetID="2" presetClass="entr" presetSubtype="4" decel="10000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750" fill="hold"/>
                                        <p:tgtEl>
                                          <p:spTgt spid="13"/>
                                        </p:tgtEl>
                                        <p:attrNameLst>
                                          <p:attrName>ppt_x</p:attrName>
                                        </p:attrNameLst>
                                      </p:cBhvr>
                                      <p:tavLst>
                                        <p:tav tm="0">
                                          <p:val>
                                            <p:strVal val="#ppt_x"/>
                                          </p:val>
                                        </p:tav>
                                        <p:tav tm="100000">
                                          <p:val>
                                            <p:strVal val="#ppt_x"/>
                                          </p:val>
                                        </p:tav>
                                      </p:tavLst>
                                    </p:anim>
                                    <p:anim calcmode="lin" valueType="num">
                                      <p:cBhvr additive="base">
                                        <p:cTn id="15" dur="750" fill="hold"/>
                                        <p:tgtEl>
                                          <p:spTgt spid="13"/>
                                        </p:tgtEl>
                                        <p:attrNameLst>
                                          <p:attrName>ppt_y</p:attrName>
                                        </p:attrNameLst>
                                      </p:cBhvr>
                                      <p:tavLst>
                                        <p:tav tm="0">
                                          <p:val>
                                            <p:strVal val="1+#ppt_h/2"/>
                                          </p:val>
                                        </p:tav>
                                        <p:tav tm="100000">
                                          <p:val>
                                            <p:strVal val="#ppt_y"/>
                                          </p:val>
                                        </p:tav>
                                      </p:tavLst>
                                    </p:anim>
                                  </p:childTnLst>
                                </p:cTn>
                              </p:par>
                            </p:childTnLst>
                          </p:cTn>
                        </p:par>
                        <p:par>
                          <p:cTn id="16" fill="hold">
                            <p:stCondLst>
                              <p:cond delay="125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par>
                                <p:cTn id="20" presetID="2" presetClass="entr" presetSubtype="4" decel="10000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750" fill="hold"/>
                                        <p:tgtEl>
                                          <p:spTgt spid="12"/>
                                        </p:tgtEl>
                                        <p:attrNameLst>
                                          <p:attrName>ppt_x</p:attrName>
                                        </p:attrNameLst>
                                      </p:cBhvr>
                                      <p:tavLst>
                                        <p:tav tm="0">
                                          <p:val>
                                            <p:strVal val="#ppt_x"/>
                                          </p:val>
                                        </p:tav>
                                        <p:tav tm="100000">
                                          <p:val>
                                            <p:strVal val="#ppt_x"/>
                                          </p:val>
                                        </p:tav>
                                      </p:tavLst>
                                    </p:anim>
                                    <p:anim calcmode="lin" valueType="num">
                                      <p:cBhvr additive="base">
                                        <p:cTn id="23"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br>
              <a:rPr lang="en-US" dirty="0"/>
            </a:br>
            <a:r>
              <a:rPr lang="en-US" sz="2353" dirty="0"/>
              <a:t>Configuring Your Office 365 Environment</a:t>
            </a:r>
            <a:br>
              <a:rPr lang="en-US" sz="2353" dirty="0"/>
            </a:br>
            <a:r>
              <a:rPr lang="en-US" sz="2353" dirty="0"/>
              <a:t>Extract the Data</a:t>
            </a:r>
            <a:br>
              <a:rPr lang="en-US" sz="2353" dirty="0"/>
            </a:br>
            <a:br>
              <a:rPr lang="en-US" sz="2353" dirty="0"/>
            </a:br>
            <a:r>
              <a:rPr lang="en-US" sz="2353" dirty="0"/>
              <a:t>https://portal.office.com/adminportal/home#/Settings/PrivilegedAccess</a:t>
            </a:r>
            <a:endParaRPr lang="en-US" dirty="0"/>
          </a:p>
        </p:txBody>
      </p:sp>
    </p:spTree>
    <p:extLst>
      <p:ext uri="{BB962C8B-B14F-4D97-AF65-F5344CB8AC3E}">
        <p14:creationId xmlns:p14="http://schemas.microsoft.com/office/powerpoint/2010/main" val="10129862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6DC1DD7-AB14-4DCF-855A-358C7CE4B73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771364" y="487"/>
            <a:ext cx="6420637" cy="6857027"/>
          </a:xfrm>
          <a:prstGeom prst="rect">
            <a:avLst/>
          </a:prstGeom>
        </p:spPr>
      </p:pic>
      <p:sp>
        <p:nvSpPr>
          <p:cNvPr id="4" name="Title 3">
            <a:extLst>
              <a:ext uri="{FF2B5EF4-FFF2-40B4-BE49-F238E27FC236}">
                <a16:creationId xmlns:a16="http://schemas.microsoft.com/office/drawing/2014/main" id="{8047349F-0B8F-4D12-A39C-718C1C57DDFF}"/>
              </a:ext>
            </a:extLst>
          </p:cNvPr>
          <p:cNvSpPr>
            <a:spLocks noGrp="1"/>
          </p:cNvSpPr>
          <p:nvPr>
            <p:ph type="title"/>
          </p:nvPr>
        </p:nvSpPr>
        <p:spPr>
          <a:xfrm>
            <a:off x="455995" y="1807319"/>
            <a:ext cx="11306469" cy="403079"/>
          </a:xfrm>
        </p:spPr>
        <p:txBody>
          <a:bodyPr/>
          <a:lstStyle/>
          <a:p>
            <a:r>
              <a:rPr lang="en-US" dirty="0"/>
              <a:t>Summary</a:t>
            </a:r>
          </a:p>
        </p:txBody>
      </p:sp>
      <p:sp>
        <p:nvSpPr>
          <p:cNvPr id="10" name="Text Placeholder 6">
            <a:extLst>
              <a:ext uri="{FF2B5EF4-FFF2-40B4-BE49-F238E27FC236}">
                <a16:creationId xmlns:a16="http://schemas.microsoft.com/office/drawing/2014/main" id="{61D48218-75E0-4C6C-BFA7-A1010BADED35}"/>
              </a:ext>
            </a:extLst>
          </p:cNvPr>
          <p:cNvSpPr txBox="1">
            <a:spLocks/>
          </p:cNvSpPr>
          <p:nvPr/>
        </p:nvSpPr>
        <p:spPr>
          <a:xfrm>
            <a:off x="455996" y="2570851"/>
            <a:ext cx="4150949" cy="3149708"/>
          </a:xfrm>
          <a:prstGeom prst="rect">
            <a:avLst/>
          </a:prstGeom>
        </p:spPr>
        <p:txBody>
          <a:bodyPr vert="horz" wrap="square" lIns="0" tIns="0" rIns="0" bIns="0" rtlCol="0">
            <a:spAutoFit/>
          </a:bodyPr>
          <a:lstStyle>
            <a:lvl1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b="1" kern="1200" spc="0" baseline="0">
                <a:solidFill>
                  <a:schemeClr val="tx1"/>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1765"/>
              </a:spcBef>
            </a:pPr>
            <a:r>
              <a:rPr lang="en-US" sz="1568" b="0" dirty="0">
                <a:solidFill>
                  <a:srgbClr val="2F2F2F"/>
                </a:solidFill>
                <a:latin typeface="Segoe UI Semibold"/>
              </a:rPr>
              <a:t>What is Microsoft Graph data connect?</a:t>
            </a:r>
          </a:p>
          <a:p>
            <a:pPr>
              <a:lnSpc>
                <a:spcPct val="90000"/>
              </a:lnSpc>
              <a:spcBef>
                <a:spcPts val="1765"/>
              </a:spcBef>
            </a:pPr>
            <a:r>
              <a:rPr lang="en-US" sz="1568" b="0" dirty="0">
                <a:solidFill>
                  <a:srgbClr val="2F2F2F"/>
                </a:solidFill>
                <a:latin typeface="Segoe UI Semibold"/>
              </a:rPr>
              <a:t>What types of scenarios does Microsoft Graph data connect enable?</a:t>
            </a:r>
          </a:p>
          <a:p>
            <a:pPr>
              <a:lnSpc>
                <a:spcPct val="90000"/>
              </a:lnSpc>
              <a:spcBef>
                <a:spcPts val="1765"/>
              </a:spcBef>
            </a:pPr>
            <a:r>
              <a:rPr lang="en-US" sz="1568" b="0" dirty="0">
                <a:solidFill>
                  <a:srgbClr val="2F2F2F"/>
                </a:solidFill>
                <a:latin typeface="Segoe UI Semibold"/>
              </a:rPr>
              <a:t>Configuring your Office 365 tenant to enable Microsoft Graph data connect</a:t>
            </a:r>
          </a:p>
          <a:p>
            <a:pPr>
              <a:spcBef>
                <a:spcPts val="1200"/>
              </a:spcBef>
            </a:pPr>
            <a:r>
              <a:rPr lang="en-US" sz="1600" dirty="0"/>
              <a:t>Create a data sink where extracted data will go</a:t>
            </a:r>
          </a:p>
          <a:p>
            <a:pPr>
              <a:spcBef>
                <a:spcPts val="1200"/>
              </a:spcBef>
            </a:pPr>
            <a:r>
              <a:rPr lang="en-US" sz="1600" dirty="0"/>
              <a:t>Create Azure Data Factory pipeline</a:t>
            </a:r>
          </a:p>
          <a:p>
            <a:pPr>
              <a:spcBef>
                <a:spcPts val="1200"/>
              </a:spcBef>
            </a:pPr>
            <a:r>
              <a:rPr lang="en-US" sz="1600" dirty="0"/>
              <a:t>Approve data request</a:t>
            </a:r>
          </a:p>
          <a:p>
            <a:pPr>
              <a:lnSpc>
                <a:spcPct val="90000"/>
              </a:lnSpc>
              <a:spcBef>
                <a:spcPts val="1765"/>
              </a:spcBef>
            </a:pPr>
            <a:endParaRPr lang="en-US" sz="1568" b="0" dirty="0">
              <a:solidFill>
                <a:srgbClr val="2F2F2F"/>
              </a:solidFill>
              <a:latin typeface="Segoe UI Semibold"/>
            </a:endParaRPr>
          </a:p>
        </p:txBody>
      </p:sp>
    </p:spTree>
    <p:extLst>
      <p:ext uri="{BB962C8B-B14F-4D97-AF65-F5344CB8AC3E}">
        <p14:creationId xmlns:p14="http://schemas.microsoft.com/office/powerpoint/2010/main" val="339405049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2032" y="190937"/>
            <a:ext cx="11306469" cy="403137"/>
          </a:xfrm>
        </p:spPr>
        <p:txBody>
          <a:bodyPr/>
          <a:lstStyle/>
          <a:p>
            <a:r>
              <a:rPr lang="en-US" dirty="0"/>
              <a:t>Reading further</a:t>
            </a:r>
          </a:p>
        </p:txBody>
      </p:sp>
      <p:sp>
        <p:nvSpPr>
          <p:cNvPr id="3" name="Text Placeholder 2"/>
          <p:cNvSpPr>
            <a:spLocks noGrp="1"/>
          </p:cNvSpPr>
          <p:nvPr>
            <p:ph type="body" sz="quarter" idx="10"/>
          </p:nvPr>
        </p:nvSpPr>
        <p:spPr>
          <a:xfrm>
            <a:off x="262031" y="594074"/>
            <a:ext cx="6956187" cy="5609677"/>
          </a:xfrm>
        </p:spPr>
        <p:txBody>
          <a:bodyPr/>
          <a:lstStyle/>
          <a:p>
            <a:pPr marL="336145" indent="-336145" defTabSz="896386">
              <a:lnSpc>
                <a:spcPct val="100000"/>
              </a:lnSpc>
              <a:spcBef>
                <a:spcPts val="588"/>
              </a:spcBef>
              <a:defRPr/>
            </a:pPr>
            <a:r>
              <a:rPr lang="en-US" sz="1765" dirty="0">
                <a:latin typeface="+mj-lt"/>
              </a:rPr>
              <a:t>Microsoft Graph</a:t>
            </a:r>
          </a:p>
          <a:p>
            <a:pPr marL="336145" indent="-336145" defTabSz="896386">
              <a:lnSpc>
                <a:spcPct val="100000"/>
              </a:lnSpc>
              <a:spcBef>
                <a:spcPts val="588"/>
              </a:spcBef>
              <a:defRPr/>
            </a:pPr>
            <a:r>
              <a:rPr lang="en-US" sz="1765" dirty="0">
                <a:latin typeface="+mj-lt"/>
                <a:hlinkClick r:id="rId3"/>
              </a:rPr>
              <a:t>https://developer.microsoft.com/graph</a:t>
            </a:r>
            <a:endParaRPr lang="en-US" sz="1765" dirty="0">
              <a:latin typeface="+mj-lt"/>
            </a:endParaRPr>
          </a:p>
          <a:p>
            <a:pPr marL="336145" indent="-336145" defTabSz="896386">
              <a:lnSpc>
                <a:spcPct val="100000"/>
              </a:lnSpc>
              <a:spcBef>
                <a:spcPts val="588"/>
              </a:spcBef>
              <a:defRPr/>
            </a:pPr>
            <a:endParaRPr lang="en-US" sz="1765" dirty="0">
              <a:latin typeface="+mj-lt"/>
            </a:endParaRPr>
          </a:p>
          <a:p>
            <a:pPr marL="336145" indent="-336145" defTabSz="896386">
              <a:lnSpc>
                <a:spcPct val="100000"/>
              </a:lnSpc>
              <a:spcBef>
                <a:spcPts val="588"/>
              </a:spcBef>
              <a:defRPr/>
            </a:pPr>
            <a:r>
              <a:rPr lang="en-US" sz="1765" dirty="0">
                <a:latin typeface="+mj-lt"/>
              </a:rPr>
              <a:t>Graph Explorer</a:t>
            </a:r>
          </a:p>
          <a:p>
            <a:pPr marL="336145" indent="-336145" defTabSz="896386">
              <a:lnSpc>
                <a:spcPct val="100000"/>
              </a:lnSpc>
              <a:spcBef>
                <a:spcPts val="588"/>
              </a:spcBef>
              <a:defRPr/>
            </a:pPr>
            <a:r>
              <a:rPr lang="en-US" sz="1765" dirty="0">
                <a:latin typeface="+mj-lt"/>
                <a:hlinkClick r:id="rId4"/>
              </a:rPr>
              <a:t>https://developer.microsoft.com/graph/graph-explorer</a:t>
            </a:r>
            <a:endParaRPr lang="en-US" sz="1765" dirty="0">
              <a:latin typeface="+mj-lt"/>
            </a:endParaRPr>
          </a:p>
          <a:p>
            <a:pPr marL="336145" indent="-336145" defTabSz="896386">
              <a:lnSpc>
                <a:spcPct val="100000"/>
              </a:lnSpc>
              <a:spcBef>
                <a:spcPts val="588"/>
              </a:spcBef>
              <a:defRPr/>
            </a:pPr>
            <a:endParaRPr lang="en-US" sz="1568" dirty="0"/>
          </a:p>
          <a:p>
            <a:pPr marL="336145" indent="-336145" defTabSz="896386">
              <a:lnSpc>
                <a:spcPct val="100000"/>
              </a:lnSpc>
              <a:spcBef>
                <a:spcPts val="588"/>
              </a:spcBef>
            </a:pPr>
            <a:r>
              <a:rPr lang="en-US" sz="1765" b="1" dirty="0">
                <a:latin typeface="+mj-lt"/>
              </a:rPr>
              <a:t>Microsoft Graph JavaScript SDK</a:t>
            </a:r>
          </a:p>
          <a:p>
            <a:pPr marL="336145" indent="-336145" defTabSz="896386">
              <a:lnSpc>
                <a:spcPct val="100000"/>
              </a:lnSpc>
              <a:spcBef>
                <a:spcPts val="588"/>
              </a:spcBef>
            </a:pPr>
            <a:r>
              <a:rPr lang="en-US" sz="1765" b="1" dirty="0">
                <a:latin typeface="+mj-lt"/>
                <a:hlinkClick r:id="rId5"/>
              </a:rPr>
              <a:t>https://github.com/microsoftgraph/msgraph-sdk-javascript</a:t>
            </a:r>
            <a:endParaRPr lang="en-US" sz="1765" b="1" dirty="0">
              <a:latin typeface="+mj-lt"/>
            </a:endParaRPr>
          </a:p>
          <a:p>
            <a:pPr marL="336145" indent="-336145" defTabSz="896386">
              <a:lnSpc>
                <a:spcPct val="100000"/>
              </a:lnSpc>
              <a:spcBef>
                <a:spcPts val="588"/>
              </a:spcBef>
            </a:pPr>
            <a:endParaRPr lang="en-US" sz="1765" b="1" dirty="0">
              <a:latin typeface="+mj-lt"/>
            </a:endParaRPr>
          </a:p>
          <a:p>
            <a:pPr marL="342900" lvl="0" indent="-342900">
              <a:lnSpc>
                <a:spcPct val="100000"/>
              </a:lnSpc>
              <a:spcBef>
                <a:spcPts val="600"/>
              </a:spcBef>
              <a:defRPr/>
            </a:pPr>
            <a:r>
              <a:rPr lang="en-US" sz="1600" dirty="0"/>
              <a:t>SharePoint Framework Documentation</a:t>
            </a:r>
          </a:p>
          <a:p>
            <a:pPr marL="342900" lvl="0" indent="-342900">
              <a:lnSpc>
                <a:spcPct val="100000"/>
              </a:lnSpc>
              <a:spcBef>
                <a:spcPts val="600"/>
              </a:spcBef>
              <a:defRPr/>
            </a:pPr>
            <a:r>
              <a:rPr lang="en-US" sz="1600" dirty="0">
                <a:hlinkClick r:id="rId6"/>
              </a:rPr>
              <a:t>https://docs.microsoft.com/sharepoint/dev/spfx/sharepoint-framework-overview</a:t>
            </a:r>
            <a:endParaRPr lang="en-US" sz="1600" dirty="0"/>
          </a:p>
          <a:p>
            <a:pPr marL="342900" lvl="0" indent="-342900">
              <a:lnSpc>
                <a:spcPct val="100000"/>
              </a:lnSpc>
              <a:spcBef>
                <a:spcPts val="600"/>
              </a:spcBef>
              <a:defRPr/>
            </a:pPr>
            <a:endParaRPr lang="en-US" sz="1600" dirty="0"/>
          </a:p>
          <a:p>
            <a:pPr marL="342900" lvl="0" indent="-342900">
              <a:lnSpc>
                <a:spcPct val="100000"/>
              </a:lnSpc>
              <a:spcBef>
                <a:spcPts val="600"/>
              </a:spcBef>
              <a:defRPr/>
            </a:pPr>
            <a:r>
              <a:rPr lang="en-US" sz="1600" dirty="0"/>
              <a:t>Use the </a:t>
            </a:r>
            <a:r>
              <a:rPr lang="en-US" sz="1600" dirty="0" err="1"/>
              <a:t>MSGraphClient</a:t>
            </a:r>
            <a:r>
              <a:rPr lang="en-US" sz="1600" dirty="0"/>
              <a:t> to Connect to Microsoft Graph</a:t>
            </a:r>
          </a:p>
          <a:p>
            <a:pPr marL="342900" lvl="0" indent="-342900">
              <a:lnSpc>
                <a:spcPct val="100000"/>
              </a:lnSpc>
              <a:spcBef>
                <a:spcPts val="600"/>
              </a:spcBef>
              <a:defRPr/>
            </a:pPr>
            <a:r>
              <a:rPr lang="en-US" sz="1600" dirty="0">
                <a:hlinkClick r:id="rId7"/>
              </a:rPr>
              <a:t>https://docs.microsoft.com/sharepoint/dev/spfx/use-msgraph</a:t>
            </a:r>
            <a:r>
              <a:rPr lang="en-US" sz="1600" dirty="0"/>
              <a:t> </a:t>
            </a:r>
          </a:p>
          <a:p>
            <a:pPr marL="342900" lvl="0" indent="-342900">
              <a:lnSpc>
                <a:spcPct val="100000"/>
              </a:lnSpc>
              <a:spcBef>
                <a:spcPts val="600"/>
              </a:spcBef>
              <a:defRPr/>
            </a:pPr>
            <a:endParaRPr lang="en-US" sz="1400" dirty="0"/>
          </a:p>
          <a:p>
            <a:pPr marL="342900" indent="-342900">
              <a:lnSpc>
                <a:spcPct val="100000"/>
              </a:lnSpc>
              <a:spcBef>
                <a:spcPts val="600"/>
              </a:spcBef>
            </a:pPr>
            <a:endParaRPr lang="en-US" sz="1600" b="1" dirty="0"/>
          </a:p>
          <a:p>
            <a:pPr marL="336145" indent="-336145" defTabSz="896386">
              <a:lnSpc>
                <a:spcPct val="100000"/>
              </a:lnSpc>
              <a:spcBef>
                <a:spcPts val="588"/>
              </a:spcBef>
            </a:pPr>
            <a:r>
              <a:rPr lang="en-US" sz="1765" b="1" dirty="0">
                <a:latin typeface="+mj-lt"/>
              </a:rPr>
              <a:t> </a:t>
            </a:r>
          </a:p>
        </p:txBody>
      </p:sp>
      <p:sp>
        <p:nvSpPr>
          <p:cNvPr id="5" name="Rectangle 4">
            <a:extLst>
              <a:ext uri="{FF2B5EF4-FFF2-40B4-BE49-F238E27FC236}">
                <a16:creationId xmlns:a16="http://schemas.microsoft.com/office/drawing/2014/main" id="{5A741528-DFE0-4C40-99C4-1DB89D2FB1C8}"/>
              </a:ext>
            </a:extLst>
          </p:cNvPr>
          <p:cNvSpPr/>
          <p:nvPr/>
        </p:nvSpPr>
        <p:spPr>
          <a:xfrm>
            <a:off x="7286241" y="295520"/>
            <a:ext cx="4711751" cy="6355586"/>
          </a:xfrm>
          <a:prstGeom prst="rect">
            <a:avLst/>
          </a:prstGeom>
        </p:spPr>
        <p:txBody>
          <a:bodyPr wrap="square">
            <a:spAutoFit/>
          </a:bodyPr>
          <a:lstStyle/>
          <a:p>
            <a:pPr marL="342900" indent="-342900">
              <a:lnSpc>
                <a:spcPct val="100000"/>
              </a:lnSpc>
              <a:spcBef>
                <a:spcPts val="600"/>
              </a:spcBef>
            </a:pPr>
            <a:r>
              <a:rPr lang="en-US" b="1" dirty="0"/>
              <a:t>Consume Microsoft Graph (tutorial)</a:t>
            </a:r>
          </a:p>
          <a:p>
            <a:pPr marL="342900" indent="-342900">
              <a:lnSpc>
                <a:spcPct val="100000"/>
              </a:lnSpc>
              <a:spcBef>
                <a:spcPts val="600"/>
              </a:spcBef>
            </a:pPr>
            <a:r>
              <a:rPr lang="en-US" b="1" dirty="0">
                <a:hlinkClick r:id="rId8"/>
              </a:rPr>
              <a:t>https://docs.microsoft.com/sharepoint/dev/spfx/use-aad-tutorial</a:t>
            </a:r>
            <a:r>
              <a:rPr lang="en-US" b="1" dirty="0"/>
              <a:t> </a:t>
            </a:r>
          </a:p>
          <a:p>
            <a:pPr marL="342900" indent="-342900">
              <a:lnSpc>
                <a:spcPct val="100000"/>
              </a:lnSpc>
              <a:spcBef>
                <a:spcPts val="600"/>
              </a:spcBef>
            </a:pPr>
            <a:endParaRPr lang="en-US" b="1" dirty="0"/>
          </a:p>
          <a:p>
            <a:pPr marL="342900" lvl="0" indent="-342900">
              <a:lnSpc>
                <a:spcPct val="100000"/>
              </a:lnSpc>
              <a:spcBef>
                <a:spcPts val="600"/>
              </a:spcBef>
              <a:defRPr/>
            </a:pPr>
            <a:r>
              <a:rPr lang="en-US" dirty="0"/>
              <a:t>Microsoft Graph</a:t>
            </a:r>
          </a:p>
          <a:p>
            <a:pPr marL="342900" lvl="0" indent="-342900">
              <a:lnSpc>
                <a:spcPct val="100000"/>
              </a:lnSpc>
              <a:spcBef>
                <a:spcPts val="600"/>
              </a:spcBef>
              <a:defRPr/>
            </a:pPr>
            <a:r>
              <a:rPr lang="en-US" dirty="0">
                <a:hlinkClick r:id="rId3"/>
              </a:rPr>
              <a:t>https://developer.microsoft.com/graph</a:t>
            </a:r>
            <a:endParaRPr lang="en-US" dirty="0"/>
          </a:p>
          <a:p>
            <a:pPr marL="342900" lvl="0" indent="-342900">
              <a:lnSpc>
                <a:spcPct val="100000"/>
              </a:lnSpc>
              <a:spcBef>
                <a:spcPts val="600"/>
              </a:spcBef>
              <a:defRPr/>
            </a:pPr>
            <a:endParaRPr lang="en-US" dirty="0"/>
          </a:p>
          <a:p>
            <a:pPr marL="342900" indent="-342900">
              <a:lnSpc>
                <a:spcPct val="100000"/>
              </a:lnSpc>
              <a:spcBef>
                <a:spcPts val="600"/>
              </a:spcBef>
            </a:pPr>
            <a:r>
              <a:rPr lang="en-US" b="1" dirty="0"/>
              <a:t>Microsoft Graph JavaScript SDK</a:t>
            </a:r>
          </a:p>
          <a:p>
            <a:pPr marL="342900" indent="-342900">
              <a:lnSpc>
                <a:spcPct val="100000"/>
              </a:lnSpc>
              <a:spcBef>
                <a:spcPts val="600"/>
              </a:spcBef>
            </a:pPr>
            <a:r>
              <a:rPr lang="en-US" b="1" dirty="0">
                <a:hlinkClick r:id="rId5"/>
              </a:rPr>
              <a:t>https://github.com/microsoftgraph/msgraph-sdk-javascript</a:t>
            </a:r>
            <a:r>
              <a:rPr lang="en-US" b="1" dirty="0"/>
              <a:t> </a:t>
            </a:r>
          </a:p>
          <a:p>
            <a:pPr marL="342900" lvl="0" indent="-342900">
              <a:lnSpc>
                <a:spcPct val="100000"/>
              </a:lnSpc>
              <a:spcBef>
                <a:spcPts val="600"/>
              </a:spcBef>
              <a:defRPr/>
            </a:pPr>
            <a:endParaRPr lang="en-US" dirty="0"/>
          </a:p>
          <a:p>
            <a:pPr marL="342900" lvl="0" indent="-342900">
              <a:lnSpc>
                <a:spcPct val="100000"/>
              </a:lnSpc>
              <a:spcBef>
                <a:spcPts val="600"/>
              </a:spcBef>
              <a:defRPr/>
            </a:pPr>
            <a:r>
              <a:rPr lang="en-US" dirty="0"/>
              <a:t>SharePoint Framework Documentation</a:t>
            </a:r>
          </a:p>
          <a:p>
            <a:pPr marL="342900" lvl="0" indent="-342900">
              <a:lnSpc>
                <a:spcPct val="100000"/>
              </a:lnSpc>
              <a:spcBef>
                <a:spcPts val="600"/>
              </a:spcBef>
              <a:defRPr/>
            </a:pPr>
            <a:r>
              <a:rPr lang="en-US" dirty="0">
                <a:hlinkClick r:id="rId6"/>
              </a:rPr>
              <a:t>https://docs.microsoft.com/sharepoint/dev/spfx/sharepoint-framework-overview</a:t>
            </a:r>
            <a:endParaRPr lang="en-US" dirty="0"/>
          </a:p>
          <a:p>
            <a:pPr marL="342900" lvl="0" indent="-342900">
              <a:lnSpc>
                <a:spcPct val="100000"/>
              </a:lnSpc>
              <a:spcBef>
                <a:spcPts val="600"/>
              </a:spcBef>
              <a:defRPr/>
            </a:pPr>
            <a:endParaRPr lang="en-US" dirty="0"/>
          </a:p>
          <a:p>
            <a:pPr marL="342900" lvl="0" indent="-342900">
              <a:lnSpc>
                <a:spcPct val="100000"/>
              </a:lnSpc>
              <a:spcBef>
                <a:spcPts val="600"/>
              </a:spcBef>
              <a:defRPr/>
            </a:pPr>
            <a:r>
              <a:rPr lang="en-US" dirty="0"/>
              <a:t>Use the </a:t>
            </a:r>
            <a:r>
              <a:rPr lang="en-US" dirty="0" err="1"/>
              <a:t>MSGraphClient</a:t>
            </a:r>
            <a:r>
              <a:rPr lang="en-US" dirty="0"/>
              <a:t> to Connect to Microsoft Graph</a:t>
            </a:r>
          </a:p>
          <a:p>
            <a:pPr marL="342900" lvl="0" indent="-342900">
              <a:lnSpc>
                <a:spcPct val="100000"/>
              </a:lnSpc>
              <a:spcBef>
                <a:spcPts val="600"/>
              </a:spcBef>
              <a:defRPr/>
            </a:pPr>
            <a:r>
              <a:rPr lang="en-US" dirty="0">
                <a:hlinkClick r:id="rId7"/>
              </a:rPr>
              <a:t>https://docs.microsoft.com/sharepoint/dev/spfx/use-msgraph</a:t>
            </a:r>
            <a:r>
              <a:rPr lang="en-US" dirty="0"/>
              <a:t> </a:t>
            </a:r>
          </a:p>
        </p:txBody>
      </p:sp>
    </p:spTree>
    <p:extLst>
      <p:ext uri="{BB962C8B-B14F-4D97-AF65-F5344CB8AC3E}">
        <p14:creationId xmlns:p14="http://schemas.microsoft.com/office/powerpoint/2010/main" val="26378146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55995" y="620827"/>
            <a:ext cx="11306469" cy="1206905"/>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25212" y="1860696"/>
            <a:ext cx="11301908" cy="286880"/>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0920" y="1650648"/>
            <a:ext cx="11910492" cy="5052107"/>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757860" y="485606"/>
            <a:ext cx="20920" cy="20920"/>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76700" y="2644235"/>
            <a:ext cx="3031892" cy="21902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568">
                <a:solidFill>
                  <a:srgbClr val="1A1A1A"/>
                </a:solidFill>
                <a:latin typeface="Segoe UI"/>
                <a:ea typeface="Segoe UI" pitchFamily="34" charset="0"/>
                <a:cs typeface="Segoe UI" pitchFamily="34" charset="0"/>
              </a:rPr>
              <a:t>Users, Groups, Organizations</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Outlook</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SharePoint</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OneDrive</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Teams</a:t>
            </a:r>
            <a:endParaRPr lang="en-US" sz="1568">
              <a:solidFill>
                <a:srgbClr val="1A1A1A"/>
              </a:solidFill>
              <a:latin typeface="Segoe UI"/>
              <a:ea typeface="Segoe UI" pitchFamily="34" charset="0"/>
              <a:cs typeface="Segoe UI" pitchFamily="34" charset="0"/>
            </a:endParaRP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Planner</a:t>
            </a:r>
            <a:endParaRPr lang="en-US" sz="1568">
              <a:solidFill>
                <a:srgbClr val="1A1A1A"/>
              </a:solidFill>
              <a:latin typeface="Segoe UI"/>
              <a:ea typeface="Segoe UI" pitchFamily="34" charset="0"/>
              <a:cs typeface="Segoe UI" pitchFamily="34" charset="0"/>
            </a:endParaRP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Excel</a:t>
            </a:r>
          </a:p>
          <a:p>
            <a:pPr defTabSz="914102" fontAlgn="base">
              <a:spcBef>
                <a:spcPct val="0"/>
              </a:spcBef>
              <a:spcAft>
                <a:spcPct val="0"/>
              </a:spcAft>
              <a:defRPr/>
            </a:pPr>
            <a:r>
              <a:rPr lang="en-US" sz="1568" b="1">
                <a:solidFill>
                  <a:srgbClr val="1A1A1A"/>
                </a:solidFill>
                <a:latin typeface="Segoe UI"/>
                <a:ea typeface="Segoe UI" pitchFamily="34" charset="0"/>
                <a:cs typeface="Segoe UI" pitchFamily="34" charset="0"/>
              </a:rPr>
              <a:t>OneNote</a:t>
            </a:r>
            <a:endParaRPr lang="en-US" sz="1765">
              <a:solidFill>
                <a:srgbClr val="1A1A1A"/>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06955" y="2697818"/>
            <a:ext cx="1928845" cy="18141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Activities</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Device Relay </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Commands</a:t>
            </a:r>
          </a:p>
          <a:p>
            <a:pPr defTabSz="914102" fontAlgn="base">
              <a:lnSpc>
                <a:spcPct val="90000"/>
              </a:lnSpc>
              <a:spcBef>
                <a:spcPts val="588"/>
              </a:spcBef>
              <a:spcAft>
                <a:spcPct val="0"/>
              </a:spcAft>
              <a:defRPr/>
            </a:pPr>
            <a:r>
              <a:rPr lang="en-US" sz="1568">
                <a:solidFill>
                  <a:srgbClr val="1A1A1A"/>
                </a:solidFill>
                <a:latin typeface="Segoe UI"/>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757859" y="2697816"/>
            <a:ext cx="3122884" cy="16069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568" b="1">
                <a:solidFill>
                  <a:srgbClr val="1A1A1A"/>
                </a:solidFill>
                <a:latin typeface="Segoe UI"/>
                <a:cs typeface="Segoe UI" pitchFamily="34" charset="0"/>
              </a:rPr>
              <a:t>Azure AD</a:t>
            </a:r>
          </a:p>
          <a:p>
            <a:pPr defTabSz="914102" fontAlgn="base">
              <a:spcBef>
                <a:spcPct val="0"/>
              </a:spcBef>
              <a:spcAft>
                <a:spcPct val="0"/>
              </a:spcAft>
              <a:defRPr/>
            </a:pPr>
            <a:r>
              <a:rPr lang="en-US" sz="1568" b="1">
                <a:solidFill>
                  <a:srgbClr val="1A1A1A"/>
                </a:solidFill>
                <a:latin typeface="Segoe UI"/>
                <a:cs typeface="Segoe UI" pitchFamily="34" charset="0"/>
              </a:rPr>
              <a:t>Intune</a:t>
            </a:r>
          </a:p>
          <a:p>
            <a:pPr defTabSz="914102" fontAlgn="base">
              <a:spcBef>
                <a:spcPct val="0"/>
              </a:spcBef>
              <a:spcAft>
                <a:spcPct val="0"/>
              </a:spcAft>
              <a:defRPr/>
            </a:pPr>
            <a:r>
              <a:rPr lang="en-US" sz="1568" b="1">
                <a:solidFill>
                  <a:srgbClr val="1A1A1A"/>
                </a:solidFill>
                <a:latin typeface="Segoe UI"/>
                <a:cs typeface="Segoe UI" pitchFamily="34" charset="0"/>
              </a:rPr>
              <a:t>Identity Manager</a:t>
            </a:r>
          </a:p>
          <a:p>
            <a:pPr defTabSz="914102" fontAlgn="base">
              <a:spcBef>
                <a:spcPct val="0"/>
              </a:spcBef>
              <a:spcAft>
                <a:spcPct val="0"/>
              </a:spcAft>
              <a:defRPr/>
            </a:pPr>
            <a:r>
              <a:rPr lang="en-US" sz="1568" b="1">
                <a:solidFill>
                  <a:srgbClr val="1A1A1A"/>
                </a:solidFill>
                <a:latin typeface="Segoe UI"/>
                <a:cs typeface="Segoe UI" pitchFamily="34" charset="0"/>
              </a:rPr>
              <a:t>Advanced Threat Analytics</a:t>
            </a:r>
          </a:p>
          <a:p>
            <a:pPr defTabSz="914102" fontAlgn="base">
              <a:spcBef>
                <a:spcPct val="0"/>
              </a:spcBef>
              <a:spcAft>
                <a:spcPct val="0"/>
              </a:spcAft>
              <a:defRPr/>
            </a:pPr>
            <a:r>
              <a:rPr lang="en-US" sz="1568" b="1">
                <a:solidFill>
                  <a:srgbClr val="1A1A1A"/>
                </a:solidFill>
                <a:latin typeface="Segoe UI"/>
                <a:cs typeface="Segoe UI" pitchFamily="34" charset="0"/>
              </a:rPr>
              <a:t>Advanced Threat Protection</a:t>
            </a:r>
          </a:p>
          <a:p>
            <a:pPr defTabSz="914102" fontAlgn="base">
              <a:spcBef>
                <a:spcPct val="0"/>
              </a:spcBef>
              <a:spcAft>
                <a:spcPct val="0"/>
              </a:spcAft>
              <a:defRPr/>
            </a:pPr>
            <a:endParaRPr lang="en-US" sz="1568" b="1">
              <a:solidFill>
                <a:srgbClr val="1A1A1A"/>
              </a:solidFill>
              <a:latin typeface="Segoe UI"/>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69895" y="5015771"/>
            <a:ext cx="2219580"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Mail, Calendar,  </a:t>
            </a:r>
          </a:p>
          <a:p>
            <a:pPr defTabSz="914102" fontAlgn="base">
              <a:spcBef>
                <a:spcPts val="1176"/>
              </a:spcBef>
              <a:spcAft>
                <a:spcPct val="0"/>
              </a:spcAft>
              <a:defRPr/>
            </a:pPr>
            <a:r>
              <a:rPr lang="en-US" sz="1372">
                <a:solidFill>
                  <a:srgbClr val="1A1A1A"/>
                </a:solidFill>
                <a:latin typeface="Segoe UI"/>
                <a:cs typeface="Segoe UI" pitchFamily="34" charset="0"/>
              </a:rPr>
              <a:t>Contacts and Tasks</a:t>
            </a:r>
          </a:p>
          <a:p>
            <a:pPr defTabSz="914102" fontAlgn="base">
              <a:spcBef>
                <a:spcPts val="1176"/>
              </a:spcBef>
              <a:spcAft>
                <a:spcPct val="0"/>
              </a:spcAft>
              <a:defRPr/>
            </a:pPr>
            <a:r>
              <a:rPr lang="en-US" sz="1372">
                <a:solidFill>
                  <a:srgbClr val="1A1A1A"/>
                </a:solidFill>
                <a:latin typeface="Segoe UI"/>
                <a:cs typeface="Segoe UI" pitchFamily="34" charset="0"/>
              </a:rPr>
              <a:t>Sites and Lists</a:t>
            </a:r>
          </a:p>
          <a:p>
            <a:pPr defTabSz="914102" fontAlgn="base">
              <a:spcBef>
                <a:spcPts val="1176"/>
              </a:spcBef>
              <a:spcAft>
                <a:spcPct val="0"/>
              </a:spcAft>
              <a:defRPr/>
            </a:pPr>
            <a:r>
              <a:rPr lang="en-US" sz="1372">
                <a:solidFill>
                  <a:srgbClr val="1A1A1A"/>
                </a:solidFill>
                <a:latin typeface="Segoe UI"/>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051601" y="5015771"/>
            <a:ext cx="1928845"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Channels, Messages</a:t>
            </a:r>
            <a:endParaRPr lang="en-US" sz="1372" b="1">
              <a:solidFill>
                <a:srgbClr val="1A1A1A"/>
              </a:solidFill>
              <a:latin typeface="Segoe UI"/>
              <a:ea typeface="Segoe UI" pitchFamily="34" charset="0"/>
              <a:cs typeface="Segoe UI" pitchFamily="34" charset="0"/>
            </a:endParaRP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Tasks and Plans</a:t>
            </a:r>
            <a:endParaRPr lang="en-US" sz="1372" b="1">
              <a:solidFill>
                <a:srgbClr val="1A1A1A"/>
              </a:solidFill>
              <a:latin typeface="Segoe UI"/>
              <a:ea typeface="Segoe UI" pitchFamily="34" charset="0"/>
              <a:cs typeface="Segoe UI" pitchFamily="34" charset="0"/>
            </a:endParaRP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Spreadsheets</a:t>
            </a:r>
          </a:p>
          <a:p>
            <a:pPr defTabSz="914102" fontAlgn="base">
              <a:spcBef>
                <a:spcPts val="1176"/>
              </a:spcBef>
              <a:spcAft>
                <a:spcPct val="0"/>
              </a:spcAft>
              <a:defRPr/>
            </a:pPr>
            <a:r>
              <a:rPr lang="en-US" sz="1372">
                <a:solidFill>
                  <a:srgbClr val="1A1A1A"/>
                </a:solidFill>
                <a:latin typeface="Segoe UI"/>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342574" y="5015771"/>
            <a:ext cx="2028325" cy="1387941"/>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Identity Management</a:t>
            </a: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Access Control</a:t>
            </a:r>
          </a:p>
          <a:p>
            <a:pPr defTabSz="914102" fontAlgn="base">
              <a:spcBef>
                <a:spcPts val="1176"/>
              </a:spcBef>
              <a:spcAft>
                <a:spcPct val="0"/>
              </a:spcAft>
              <a:defRPr/>
            </a:pPr>
            <a:r>
              <a:rPr lang="en-US" sz="1372">
                <a:solidFill>
                  <a:srgbClr val="1A1A1A"/>
                </a:solidFill>
                <a:latin typeface="Segoe UI"/>
                <a:ea typeface="Segoe UI" pitchFamily="34" charset="0"/>
                <a:cs typeface="Segoe UI" pitchFamily="34" charset="0"/>
              </a:rPr>
              <a:t>Synchronization</a:t>
            </a:r>
          </a:p>
          <a:p>
            <a:pPr defTabSz="914102" fontAlgn="base">
              <a:spcBef>
                <a:spcPts val="1176"/>
              </a:spcBef>
              <a:spcAft>
                <a:spcPct val="0"/>
              </a:spcAft>
              <a:defRPr/>
            </a:pPr>
            <a:r>
              <a:rPr lang="en-US" sz="1372">
                <a:solidFill>
                  <a:srgbClr val="1A1A1A"/>
                </a:solidFill>
                <a:latin typeface="Segoe UI"/>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733027" y="5015771"/>
            <a:ext cx="2390742" cy="1418114"/>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Administrative Units</a:t>
            </a:r>
          </a:p>
          <a:p>
            <a:pPr defTabSz="914102" fontAlgn="base">
              <a:spcBef>
                <a:spcPts val="1176"/>
              </a:spcBef>
              <a:spcAft>
                <a:spcPct val="0"/>
              </a:spcAft>
              <a:defRPr/>
            </a:pPr>
            <a:r>
              <a:rPr lang="en-US" sz="1372">
                <a:solidFill>
                  <a:srgbClr val="1A1A1A"/>
                </a:solidFill>
                <a:latin typeface="Segoe UI"/>
                <a:cs typeface="Segoe UI" pitchFamily="34" charset="0"/>
              </a:rPr>
              <a:t>Applications and Devices</a:t>
            </a:r>
          </a:p>
          <a:p>
            <a:pPr defTabSz="914102" fontAlgn="base">
              <a:spcBef>
                <a:spcPts val="1176"/>
              </a:spcBef>
              <a:spcAft>
                <a:spcPct val="0"/>
              </a:spcAft>
              <a:defRPr/>
            </a:pPr>
            <a:r>
              <a:rPr lang="en-US" sz="1372">
                <a:solidFill>
                  <a:srgbClr val="1A1A1A"/>
                </a:solidFill>
                <a:latin typeface="Segoe UI"/>
                <a:cs typeface="Segoe UI" pitchFamily="34" charset="0"/>
              </a:rPr>
              <a:t>Advanced Threat Analytics</a:t>
            </a:r>
          </a:p>
          <a:p>
            <a:pPr defTabSz="914102" fontAlgn="base">
              <a:spcBef>
                <a:spcPts val="1176"/>
              </a:spcBef>
              <a:spcAft>
                <a:spcPct val="0"/>
              </a:spcAft>
              <a:defRPr/>
            </a:pPr>
            <a:r>
              <a:rPr lang="en-US" sz="1372">
                <a:solidFill>
                  <a:srgbClr val="1A1A1A"/>
                </a:solidFill>
                <a:latin typeface="Segoe UI"/>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485897" y="5015771"/>
            <a:ext cx="1298662" cy="1033553"/>
          </a:xfrm>
          <a:prstGeom prst="rect">
            <a:avLst/>
          </a:prstGeom>
        </p:spPr>
        <p:txBody>
          <a:bodyPr wrap="square">
            <a:spAutoFit/>
          </a:bodyPr>
          <a:lstStyle/>
          <a:p>
            <a:pPr defTabSz="914102" fontAlgn="base">
              <a:spcBef>
                <a:spcPts val="1176"/>
              </a:spcBef>
              <a:spcAft>
                <a:spcPct val="0"/>
              </a:spcAft>
              <a:defRPr/>
            </a:pPr>
            <a:r>
              <a:rPr lang="en-US" sz="1372">
                <a:solidFill>
                  <a:srgbClr val="1A1A1A"/>
                </a:solidFill>
                <a:latin typeface="Segoe UI"/>
                <a:cs typeface="Segoe UI" pitchFamily="34" charset="0"/>
              </a:rPr>
              <a:t>Alerts</a:t>
            </a:r>
          </a:p>
          <a:p>
            <a:pPr defTabSz="914102" fontAlgn="base">
              <a:spcBef>
                <a:spcPts val="1176"/>
              </a:spcBef>
              <a:spcAft>
                <a:spcPct val="0"/>
              </a:spcAft>
              <a:defRPr/>
            </a:pPr>
            <a:r>
              <a:rPr lang="en-US" sz="1372">
                <a:solidFill>
                  <a:srgbClr val="1A1A1A"/>
                </a:solidFill>
                <a:latin typeface="Segoe UI"/>
                <a:cs typeface="Segoe UI" pitchFamily="34" charset="0"/>
              </a:rPr>
              <a:t>Policies</a:t>
            </a:r>
          </a:p>
          <a:p>
            <a:pPr defTabSz="914102" fontAlgn="base">
              <a:spcBef>
                <a:spcPts val="1176"/>
              </a:spcBef>
              <a:spcAft>
                <a:spcPct val="0"/>
              </a:spcAft>
              <a:defRPr/>
            </a:pPr>
            <a:r>
              <a:rPr lang="en-US" sz="1372">
                <a:solidFill>
                  <a:srgbClr val="1A1A1A"/>
                </a:solidFill>
                <a:latin typeface="Segoe UI"/>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72945" y="2305572"/>
            <a:ext cx="1259707" cy="392245"/>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06956" y="2307672"/>
            <a:ext cx="1456144" cy="392245"/>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757860" y="2322248"/>
            <a:ext cx="3486019" cy="394082"/>
          </a:xfrm>
          <a:prstGeom prst="rect">
            <a:avLst/>
          </a:prstGeom>
        </p:spPr>
        <p:txBody>
          <a:bodyPr wrap="none" lIns="0">
            <a:spAutoFit/>
          </a:bodyPr>
          <a:lstStyle/>
          <a:p>
            <a:pPr defTabSz="914102" fontAlgn="base">
              <a:spcBef>
                <a:spcPct val="0"/>
              </a:spcBef>
              <a:spcAft>
                <a:spcPct val="0"/>
              </a:spcAft>
              <a:defRPr/>
            </a:pPr>
            <a:r>
              <a:rPr lang="en-US" sz="1961" b="1" dirty="0">
                <a:solidFill>
                  <a:srgbClr val="FF0000"/>
                </a:solidFill>
                <a:latin typeface="Segoe UI Semibold"/>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3928157" y="1734489"/>
            <a:ext cx="4148840" cy="452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algn="ctr" defTabSz="896215">
              <a:defRPr/>
            </a:pPr>
            <a:r>
              <a:rPr lang="en-US" sz="2353">
                <a:solidFill>
                  <a:srgbClr val="1A1A1A"/>
                </a:solidFill>
                <a:latin typeface="Segoe UI"/>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25212" y="4944685"/>
            <a:ext cx="11217413"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689826" y="200865"/>
            <a:ext cx="2241587" cy="997949"/>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4802" rIns="0" bIns="44802"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5579" fontAlgn="base">
                  <a:spcBef>
                    <a:spcPct val="0"/>
                  </a:spcBef>
                  <a:spcAft>
                    <a:spcPct val="0"/>
                  </a:spcAft>
                  <a:defRPr/>
                </a:pPr>
                <a:endParaRPr lang="en-US" sz="1765" kern="0" dirty="0">
                  <a:solidFill>
                    <a:srgbClr val="FF0000"/>
                  </a:solidFill>
                  <a:latin typeface="Segoe UI Semilight"/>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7843" tIns="43921" rIns="87843" bIns="439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895838">
                  <a:defRPr/>
                </a:pPr>
                <a:endParaRPr lang="en-US" sz="1568" kern="0" dirty="0">
                  <a:solidFill>
                    <a:srgbClr val="FF0000"/>
                  </a:solidFill>
                  <a:latin typeface="Segoe UI Semilight"/>
                </a:endParaRPr>
              </a:p>
            </p:txBody>
          </p:sp>
        </p:grpSp>
      </p:grpSp>
    </p:spTree>
    <p:extLst>
      <p:ext uri="{BB962C8B-B14F-4D97-AF65-F5344CB8AC3E}">
        <p14:creationId xmlns:p14="http://schemas.microsoft.com/office/powerpoint/2010/main" val="1358433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89D730-9BDA-45CD-A1F2-FD9A25600A97}"/>
              </a:ext>
            </a:extLst>
          </p:cNvPr>
          <p:cNvSpPr>
            <a:spLocks noGrp="1"/>
          </p:cNvSpPr>
          <p:nvPr>
            <p:ph type="title"/>
          </p:nvPr>
        </p:nvSpPr>
        <p:spPr/>
        <p:txBody>
          <a:bodyPr/>
          <a:lstStyle/>
          <a:p>
            <a:r>
              <a:rPr lang="en-US" dirty="0">
                <a:solidFill>
                  <a:schemeClr val="accent3"/>
                </a:solidFill>
              </a:rPr>
              <a:t>5 simple steps </a:t>
            </a:r>
            <a:r>
              <a:rPr lang="en-US" dirty="0"/>
              <a:t>to your first Graph app</a:t>
            </a:r>
          </a:p>
        </p:txBody>
      </p:sp>
      <p:sp>
        <p:nvSpPr>
          <p:cNvPr id="5" name="Content Placeholder 4">
            <a:extLst>
              <a:ext uri="{FF2B5EF4-FFF2-40B4-BE49-F238E27FC236}">
                <a16:creationId xmlns:a16="http://schemas.microsoft.com/office/drawing/2014/main" id="{25CAFE41-DEB7-4DFA-86B8-1990334FD13F}"/>
              </a:ext>
            </a:extLst>
          </p:cNvPr>
          <p:cNvSpPr>
            <a:spLocks noGrp="1"/>
          </p:cNvSpPr>
          <p:nvPr>
            <p:ph sz="quarter" idx="10"/>
          </p:nvPr>
        </p:nvSpPr>
        <p:spPr>
          <a:xfrm>
            <a:off x="584200" y="1435100"/>
            <a:ext cx="11018838" cy="3533275"/>
          </a:xfrm>
        </p:spPr>
        <p:txBody>
          <a:bodyPr>
            <a:normAutofit/>
          </a:bodyPr>
          <a:lstStyle/>
          <a:p>
            <a:pPr marL="514350" indent="-514350">
              <a:buFont typeface="+mj-lt"/>
              <a:buAutoNum type="arabicPeriod"/>
            </a:pPr>
            <a:r>
              <a:rPr lang="en-US" dirty="0"/>
              <a:t>Try Graph Explorer (</a:t>
            </a:r>
            <a:r>
              <a:rPr lang="en-US" dirty="0">
                <a:hlinkClick r:id="rId2"/>
              </a:rPr>
              <a:t>https://aka.ms/ge</a:t>
            </a:r>
            <a:r>
              <a:rPr lang="en-US" dirty="0"/>
              <a:t>)</a:t>
            </a:r>
          </a:p>
          <a:p>
            <a:pPr marL="514350" indent="-514350">
              <a:buFont typeface="+mj-lt"/>
              <a:buAutoNum type="arabicPeriod"/>
            </a:pPr>
            <a:r>
              <a:rPr lang="en-US" dirty="0"/>
              <a:t>Browse the API reference and docs</a:t>
            </a:r>
          </a:p>
          <a:p>
            <a:pPr marL="514350" indent="-514350">
              <a:buFont typeface="+mj-lt"/>
              <a:buAutoNum type="arabicPeriod"/>
            </a:pPr>
            <a:r>
              <a:rPr lang="en-US" dirty="0"/>
              <a:t>Try a </a:t>
            </a:r>
            <a:r>
              <a:rPr lang="en-US" dirty="0" err="1"/>
              <a:t>quickstart</a:t>
            </a:r>
            <a:r>
              <a:rPr lang="en-US" dirty="0"/>
              <a:t> and training</a:t>
            </a:r>
          </a:p>
          <a:p>
            <a:pPr marL="514350" indent="-514350">
              <a:buFont typeface="+mj-lt"/>
              <a:buAutoNum type="arabicPeriod"/>
            </a:pPr>
            <a:r>
              <a:rPr lang="en-US" dirty="0"/>
              <a:t>Use the SDK</a:t>
            </a:r>
          </a:p>
          <a:p>
            <a:pPr marL="514350" indent="-514350">
              <a:buFont typeface="+mj-lt"/>
              <a:buAutoNum type="arabicPeriod"/>
            </a:pPr>
            <a:r>
              <a:rPr lang="en-US" dirty="0"/>
              <a:t>Register your app</a:t>
            </a:r>
          </a:p>
          <a:p>
            <a:pPr marL="514350" indent="-514350">
              <a:buFont typeface="+mj-lt"/>
              <a:buAutoNum type="arabicPeriod"/>
            </a:pPr>
            <a:endParaRPr lang="en-US" dirty="0"/>
          </a:p>
          <a:p>
            <a:pPr marL="0" indent="0">
              <a:buNone/>
            </a:pPr>
            <a:r>
              <a:rPr lang="en-US" dirty="0"/>
              <a:t>Then…. happy coding!</a:t>
            </a:r>
          </a:p>
        </p:txBody>
      </p:sp>
      <p:pic>
        <p:nvPicPr>
          <p:cNvPr id="6" name="Picture 5" descr="A close up of a logo&#10;&#10;Description automatically generated">
            <a:extLst>
              <a:ext uri="{FF2B5EF4-FFF2-40B4-BE49-F238E27FC236}">
                <a16:creationId xmlns:a16="http://schemas.microsoft.com/office/drawing/2014/main" id="{04079D01-93A0-488A-A0CB-05654029262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79636" y="1211580"/>
            <a:ext cx="5197660" cy="4434840"/>
          </a:xfrm>
          <a:prstGeom prst="rect">
            <a:avLst/>
          </a:prstGeom>
        </p:spPr>
      </p:pic>
    </p:spTree>
    <p:extLst>
      <p:ext uri="{BB962C8B-B14F-4D97-AF65-F5344CB8AC3E}">
        <p14:creationId xmlns:p14="http://schemas.microsoft.com/office/powerpoint/2010/main" val="392088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8263" y="457200"/>
            <a:ext cx="11018520" cy="553998"/>
          </a:xfrm>
        </p:spPr>
        <p:txBody>
          <a:bodyPr>
            <a:normAutofit fontScale="90000"/>
          </a:bodyPr>
          <a:lstStyle/>
          <a:p>
            <a:r>
              <a:rPr lang="en-US">
                <a:solidFill>
                  <a:schemeClr val="accent3"/>
                </a:solidFill>
              </a:rPr>
              <a:t>Step 1 </a:t>
            </a:r>
            <a:r>
              <a:rPr lang="en-US">
                <a:solidFill>
                  <a:schemeClr val="tx1"/>
                </a:solidFill>
              </a:rPr>
              <a:t>|</a:t>
            </a:r>
            <a:r>
              <a:rPr lang="en-US"/>
              <a:t> Try Graph Explorer (https://aka.ms/ge)</a:t>
            </a:r>
          </a:p>
        </p:txBody>
      </p:sp>
      <p:pic>
        <p:nvPicPr>
          <p:cNvPr id="2" name="Picture 1">
            <a:extLst>
              <a:ext uri="{FF2B5EF4-FFF2-40B4-BE49-F238E27FC236}">
                <a16:creationId xmlns:a16="http://schemas.microsoft.com/office/drawing/2014/main" id="{04EAB66D-C109-4FD3-9225-2024E980D23B}"/>
              </a:ext>
            </a:extLst>
          </p:cNvPr>
          <p:cNvPicPr>
            <a:picLocks noChangeAspect="1"/>
          </p:cNvPicPr>
          <p:nvPr/>
        </p:nvPicPr>
        <p:blipFill>
          <a:blip r:embed="rId3"/>
          <a:stretch>
            <a:fillRect/>
          </a:stretch>
        </p:blipFill>
        <p:spPr>
          <a:xfrm>
            <a:off x="4921440" y="1503336"/>
            <a:ext cx="6687948" cy="4630118"/>
          </a:xfrm>
          <a:prstGeom prst="rect">
            <a:avLst/>
          </a:prstGeom>
        </p:spPr>
      </p:pic>
      <p:sp>
        <p:nvSpPr>
          <p:cNvPr id="4" name="TextBox 3">
            <a:extLst>
              <a:ext uri="{FF2B5EF4-FFF2-40B4-BE49-F238E27FC236}">
                <a16:creationId xmlns:a16="http://schemas.microsoft.com/office/drawing/2014/main" id="{DEB0660B-1CDC-49AB-ACF7-60B33EFADD47}"/>
              </a:ext>
            </a:extLst>
          </p:cNvPr>
          <p:cNvSpPr txBox="1"/>
          <p:nvPr/>
        </p:nvSpPr>
        <p:spPr>
          <a:xfrm>
            <a:off x="5121059" y="6154579"/>
            <a:ext cx="62887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Caution: if you sign in, Graph Explorer can actually create/modify data</a:t>
            </a:r>
          </a:p>
        </p:txBody>
      </p:sp>
      <p:sp>
        <p:nvSpPr>
          <p:cNvPr id="7" name="Text Placeholder 6">
            <a:extLst>
              <a:ext uri="{FF2B5EF4-FFF2-40B4-BE49-F238E27FC236}">
                <a16:creationId xmlns:a16="http://schemas.microsoft.com/office/drawing/2014/main" id="{890E2674-A0CA-4931-A883-54721524E096}"/>
              </a:ext>
            </a:extLst>
          </p:cNvPr>
          <p:cNvSpPr txBox="1">
            <a:spLocks noGrp="1"/>
          </p:cNvSpPr>
          <p:nvPr>
            <p:ph type="body" sz="quarter" idx="10"/>
          </p:nvPr>
        </p:nvSpPr>
        <p:spPr>
          <a:xfrm>
            <a:off x="585788" y="1435100"/>
            <a:ext cx="4335652" cy="4678204"/>
          </a:xfrm>
          <a:prstGeom prst="rect">
            <a:avLst/>
          </a:prstGeom>
          <a:noFill/>
        </p:spPr>
        <p:txBody>
          <a:bodyPr wrap="square" lIns="0" tIns="0" rIns="0" bIns="0" rtlCol="0">
            <a:spAutoFit/>
          </a:bodyPr>
          <a:lstStyle/>
          <a:p>
            <a:pPr algn="l"/>
            <a:r>
              <a:rPr lang="en-US" sz="3200">
                <a:solidFill>
                  <a:schemeClr val="tx1"/>
                </a:solidFill>
              </a:rPr>
              <a:t>Quickly try requests from your browser</a:t>
            </a:r>
          </a:p>
          <a:p>
            <a:pPr algn="l"/>
            <a:endParaRPr lang="en-US" sz="3200">
              <a:solidFill>
                <a:schemeClr val="tx1"/>
              </a:solidFill>
            </a:endParaRPr>
          </a:p>
          <a:p>
            <a:pPr algn="l"/>
            <a:r>
              <a:rPr lang="en-US" sz="3200">
                <a:solidFill>
                  <a:schemeClr val="tx1"/>
                </a:solidFill>
              </a:rPr>
              <a:t>Supported accounts:</a:t>
            </a:r>
          </a:p>
          <a:p>
            <a:pPr lvl="1"/>
            <a:r>
              <a:rPr lang="en-US" sz="2400">
                <a:solidFill>
                  <a:schemeClr val="tx1"/>
                </a:solidFill>
              </a:rPr>
              <a:t>Demo (commercial)</a:t>
            </a:r>
          </a:p>
          <a:p>
            <a:pPr lvl="1"/>
            <a:r>
              <a:rPr lang="en-US" sz="2400">
                <a:solidFill>
                  <a:schemeClr val="tx1"/>
                </a:solidFill>
              </a:rPr>
              <a:t>Consumer (@outlook.com)</a:t>
            </a:r>
          </a:p>
          <a:p>
            <a:pPr lvl="1"/>
            <a:r>
              <a:rPr lang="en-US" sz="2400">
                <a:solidFill>
                  <a:schemeClr val="tx1"/>
                </a:solidFill>
              </a:rPr>
              <a:t>Commercial (@fabrikam.com)</a:t>
            </a:r>
          </a:p>
          <a:p>
            <a:pPr algn="l"/>
            <a:endParaRPr lang="en-US" sz="3200">
              <a:solidFill>
                <a:schemeClr val="tx1"/>
              </a:solidFill>
            </a:endParaRPr>
          </a:p>
          <a:p>
            <a:pPr algn="l"/>
            <a:r>
              <a:rPr lang="en-US" sz="3200">
                <a:solidFill>
                  <a:schemeClr val="accent3"/>
                </a:solidFill>
              </a:rPr>
              <a:t>And it’s open source</a:t>
            </a:r>
          </a:p>
        </p:txBody>
      </p:sp>
    </p:spTree>
    <p:extLst>
      <p:ext uri="{BB962C8B-B14F-4D97-AF65-F5344CB8AC3E}">
        <p14:creationId xmlns:p14="http://schemas.microsoft.com/office/powerpoint/2010/main" val="46918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2 </a:t>
            </a:r>
            <a:r>
              <a:rPr lang="en-US"/>
              <a:t>| Browse the API reference</a:t>
            </a:r>
          </a:p>
        </p:txBody>
      </p:sp>
      <p:pic>
        <p:nvPicPr>
          <p:cNvPr id="2" name="Picture 1">
            <a:extLst>
              <a:ext uri="{FF2B5EF4-FFF2-40B4-BE49-F238E27FC236}">
                <a16:creationId xmlns:a16="http://schemas.microsoft.com/office/drawing/2014/main" id="{64C31AC1-45E9-4CDC-B848-92E3E87589E9}"/>
              </a:ext>
            </a:extLst>
          </p:cNvPr>
          <p:cNvPicPr>
            <a:picLocks noChangeAspect="1"/>
          </p:cNvPicPr>
          <p:nvPr/>
        </p:nvPicPr>
        <p:blipFill>
          <a:blip r:embed="rId2"/>
          <a:stretch>
            <a:fillRect/>
          </a:stretch>
        </p:blipFill>
        <p:spPr>
          <a:xfrm>
            <a:off x="870410" y="1286360"/>
            <a:ext cx="10451179" cy="6858000"/>
          </a:xfrm>
          <a:prstGeom prst="rect">
            <a:avLst/>
          </a:prstGeom>
        </p:spPr>
      </p:pic>
    </p:spTree>
    <p:extLst>
      <p:ext uri="{BB962C8B-B14F-4D97-AF65-F5344CB8AC3E}">
        <p14:creationId xmlns:p14="http://schemas.microsoft.com/office/powerpoint/2010/main" val="422192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843BAB-0552-486A-85FE-E3EA98A1BB67}"/>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a:solidFill>
                  <a:schemeClr val="accent3"/>
                </a:solidFill>
              </a:rPr>
              <a:t>Step 3 </a:t>
            </a:r>
            <a:r>
              <a:rPr lang="en-US"/>
              <a:t>| Try a </a:t>
            </a:r>
            <a:r>
              <a:rPr lang="en-US" err="1"/>
              <a:t>quickstart</a:t>
            </a:r>
            <a:endParaRPr lang="en-US"/>
          </a:p>
        </p:txBody>
      </p:sp>
    </p:spTree>
    <p:extLst>
      <p:ext uri="{BB962C8B-B14F-4D97-AF65-F5344CB8AC3E}">
        <p14:creationId xmlns:p14="http://schemas.microsoft.com/office/powerpoint/2010/main" val="403119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87132F-7E20-40DE-AA68-8C243A1E0637}"/>
              </a:ext>
            </a:extLst>
          </p:cNvPr>
          <p:cNvPicPr>
            <a:picLocks noChangeAspect="1"/>
          </p:cNvPicPr>
          <p:nvPr/>
        </p:nvPicPr>
        <p:blipFill>
          <a:blip r:embed="rId2"/>
          <a:stretch>
            <a:fillRect/>
          </a:stretch>
        </p:blipFill>
        <p:spPr>
          <a:xfrm>
            <a:off x="870410" y="1286360"/>
            <a:ext cx="10451179" cy="6858000"/>
          </a:xfrm>
          <a:prstGeom prst="rect">
            <a:avLst/>
          </a:prstGeom>
        </p:spPr>
      </p:pic>
      <p:sp>
        <p:nvSpPr>
          <p:cNvPr id="3" name="Title 2">
            <a:extLst>
              <a:ext uri="{FF2B5EF4-FFF2-40B4-BE49-F238E27FC236}">
                <a16:creationId xmlns:a16="http://schemas.microsoft.com/office/drawing/2014/main" id="{61BB84A8-DDBD-47F4-9002-107C2FD64D8C}"/>
              </a:ext>
            </a:extLst>
          </p:cNvPr>
          <p:cNvSpPr>
            <a:spLocks noGrp="1"/>
          </p:cNvSpPr>
          <p:nvPr>
            <p:ph type="title"/>
          </p:nvPr>
        </p:nvSpPr>
        <p:spPr/>
        <p:txBody>
          <a:bodyPr>
            <a:normAutofit/>
          </a:bodyPr>
          <a:lstStyle/>
          <a:p>
            <a:r>
              <a:rPr lang="en-US" dirty="0">
                <a:solidFill>
                  <a:schemeClr val="accent3"/>
                </a:solidFill>
              </a:rPr>
              <a:t>Step 4 </a:t>
            </a:r>
            <a:r>
              <a:rPr lang="en-US"/>
              <a:t>| Download the SDK</a:t>
            </a:r>
          </a:p>
        </p:txBody>
      </p:sp>
    </p:spTree>
    <p:extLst>
      <p:ext uri="{BB962C8B-B14F-4D97-AF65-F5344CB8AC3E}">
        <p14:creationId xmlns:p14="http://schemas.microsoft.com/office/powerpoint/2010/main" val="343857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CF5A2A74885324FAA51B103932E06B0" ma:contentTypeVersion="9" ma:contentTypeDescription="Create a new document." ma:contentTypeScope="" ma:versionID="4db2e45b3f0744859191045f5bc93be7">
  <xsd:schema xmlns:xsd="http://www.w3.org/2001/XMLSchema" xmlns:xs="http://www.w3.org/2001/XMLSchema" xmlns:p="http://schemas.microsoft.com/office/2006/metadata/properties" xmlns:ns2="1ba15d1b-fe4d-4720-ae79-fbb0e0eec9c3" xmlns:ns3="96fef153-7240-4a3f-a3a3-6b254343105e" targetNamespace="http://schemas.microsoft.com/office/2006/metadata/properties" ma:root="true" ma:fieldsID="1022b8a65087f194855743a4e8ea9d42" ns2:_="" ns3:_="">
    <xsd:import namespace="1ba15d1b-fe4d-4720-ae79-fbb0e0eec9c3"/>
    <xsd:import namespace="96fef153-7240-4a3f-a3a3-6b254343105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AutoKeyPoints" minOccurs="0"/>
                <xsd:element ref="ns2:MediaServiceKeyPoints"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a15d1b-fe4d-4720-ae79-fbb0e0eec9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fef153-7240-4a3f-a3a3-6b254343105e"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athena xmlns="http://schemas.microsoft.com/edu/athena" version="0.1.3396.0">
  <timings duration="67288"/>
</athena>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6.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20C538DF-E8F7-4E17-881C-05D5F58A07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a15d1b-fe4d-4720-ae79-fbb0e0eec9c3"/>
    <ds:schemaRef ds:uri="96fef153-7240-4a3f-a3a3-6b254343105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665FEB-CB42-DB4F-8B1C-BE8DFAD63C72}">
  <ds:schemaRefs>
    <ds:schemaRef ds:uri="http://schemas.microsoft.com/edu/athena"/>
  </ds:schemaRefs>
</ds:datastoreItem>
</file>

<file path=customXml/itemProps3.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4.xml><?xml version="1.0" encoding="utf-8"?>
<ds:datastoreItem xmlns:ds="http://schemas.openxmlformats.org/officeDocument/2006/customXml" ds:itemID="{D992E213-97AD-844D-A815-DD01B2D6288C}">
  <ds:schemaRefs>
    <ds:schemaRef ds:uri="http://schemas.microsoft.com/edu/athena"/>
  </ds:schemaRefs>
</ds:datastoreItem>
</file>

<file path=customXml/itemProps5.xml><?xml version="1.0" encoding="utf-8"?>
<ds:datastoreItem xmlns:ds="http://schemas.openxmlformats.org/officeDocument/2006/customXml" ds:itemID="{87A98A17-1F77-41F2-830B-66EC44697005}">
  <ds:schemaRefs>
    <ds:schemaRef ds:uri="http://schemas.microsoft.com/office/2006/documentManagement/types"/>
    <ds:schemaRef ds:uri="http://purl.org/dc/elements/1.1/"/>
    <ds:schemaRef ds:uri="http://purl.org/dc/dcmitype/"/>
    <ds:schemaRef ds:uri="1ba15d1b-fe4d-4720-ae79-fbb0e0eec9c3"/>
    <ds:schemaRef ds:uri="96fef153-7240-4a3f-a3a3-6b254343105e"/>
    <ds:schemaRef ds:uri="http://schemas.microsoft.com/office/2006/metadata/properties"/>
    <ds:schemaRef ds:uri="http://schemas.microsoft.com/office/infopath/2007/PartnerControls"/>
    <ds:schemaRef ds:uri="http://schemas.openxmlformats.org/package/2006/metadata/core-properties"/>
    <ds:schemaRef ds:uri="http://purl.org/dc/terms/"/>
    <ds:schemaRef ds:uri="http://www.w3.org/XML/1998/namespace"/>
  </ds:schemaRefs>
</ds:datastoreItem>
</file>

<file path=customXml/itemProps6.xml><?xml version="1.0" encoding="utf-8"?>
<ds:datastoreItem xmlns:ds="http://schemas.openxmlformats.org/officeDocument/2006/customXml" ds:itemID="{5FBC4B01-5E08-4352-A899-DCF82F457C9B}">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376</TotalTime>
  <Words>2844</Words>
  <Application>Microsoft Office PowerPoint</Application>
  <PresentationFormat>Widescreen</PresentationFormat>
  <Paragraphs>495</Paragraphs>
  <Slides>37</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Office Theme</vt:lpstr>
      <vt:lpstr>MS Graph API vs MS Graph Data Connect – When to use what</vt:lpstr>
      <vt:lpstr>Agenda</vt:lpstr>
      <vt:lpstr>Microsoft 365 Platform</vt:lpstr>
      <vt:lpstr>Microsoft Graph Gateway to your data in the Microsoft-cloud  </vt:lpstr>
      <vt:lpstr>5 simple steps to your first Graph app</vt:lpstr>
      <vt:lpstr>Step 1 | Try Graph Explorer (https://aka.ms/ge)</vt:lpstr>
      <vt:lpstr>Step 2 | Browse the API reference</vt:lpstr>
      <vt:lpstr>Step 3 | Try a quickstart</vt:lpstr>
      <vt:lpstr>Step 4 | Download the SDK</vt:lpstr>
      <vt:lpstr>Step 5 | Register an app</vt:lpstr>
      <vt:lpstr>App patterns summary</vt:lpstr>
      <vt:lpstr>App patterns summary</vt:lpstr>
      <vt:lpstr>5 tips and tricks to become a Graph coder</vt:lpstr>
      <vt:lpstr>TIP 1 | Know the 7 basic operations</vt:lpstr>
      <vt:lpstr>POST/PATCH/PUT | no response required</vt:lpstr>
      <vt:lpstr>TIP 2 | Learn the 7 basic query parameters</vt:lpstr>
      <vt:lpstr>Querying data | Use projections</vt:lpstr>
      <vt:lpstr>Querying data | Use filters</vt:lpstr>
      <vt:lpstr>TIP 3 | Watch for server-side pagination</vt:lpstr>
      <vt:lpstr>PowerPoint Presentation</vt:lpstr>
      <vt:lpstr>TIP 4 | Track changes | Webhooks + Delta query</vt:lpstr>
      <vt:lpstr>Change tokens with deltaLink</vt:lpstr>
      <vt:lpstr>Typical call pattern to track changes  in a resource collection</vt:lpstr>
      <vt:lpstr>TIP 5 | Used least privileged permissions</vt:lpstr>
      <vt:lpstr>Microsoft Graph  Data Connect</vt:lpstr>
      <vt:lpstr>Microsoft Graph Data Connect</vt:lpstr>
      <vt:lpstr>What are customers trying to do?</vt:lpstr>
      <vt:lpstr>Challenging scenarios with the Microsoft Graph</vt:lpstr>
      <vt:lpstr>Microsoft Graph Data Connect </vt:lpstr>
      <vt:lpstr>What is Microsoft Graph Data Connect?</vt:lpstr>
      <vt:lpstr>PowerPoint Presentation</vt:lpstr>
      <vt:lpstr>Graph Data Connect - Enabling Scenarios</vt:lpstr>
      <vt:lpstr>Insight examples for organizations</vt:lpstr>
      <vt:lpstr>Create insight applications in the Enterprise</vt:lpstr>
      <vt:lpstr>Demo Configuring Your Office 365 Environment Extract the Data  https://portal.office.com/adminportal/home#/Settings/PrivilegedAccess</vt:lpstr>
      <vt:lpstr>Summary</vt:lpstr>
      <vt:lpstr>Reading further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dc:title>
  <dc:creator>Alexandre Zollinger Chohfi</dc:creator>
  <cp:lastModifiedBy>Nadarajan, Sathish</cp:lastModifiedBy>
  <cp:revision>4</cp:revision>
  <cp:lastPrinted>2019-05-23T15:38:43Z</cp:lastPrinted>
  <dcterms:modified xsi:type="dcterms:W3CDTF">2020-11-28T03:31:13Z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0x010100CCF5A2A74885324FAA51B103932E06B0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